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9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37" d="100"/>
          <a:sy n="37" d="100"/>
        </p:scale>
        <p:origin x="68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Adversarial System, Goals, and History of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5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Magna Carta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Definition: </a:t>
            </a:r>
            <a:r>
              <a:rPr lang="en-US" sz="2400" dirty="0" smtClean="0"/>
              <a:t>Charter </a:t>
            </a:r>
            <a:r>
              <a:rPr lang="en-US" sz="2400" dirty="0"/>
              <a:t>of English liberties granted by King John on June 15, 1215, under threat of civil war and reissued with alterations in 1216, 1217, and 1225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Foundation </a:t>
            </a:r>
            <a:r>
              <a:rPr lang="en-US" sz="2400" dirty="0"/>
              <a:t>for the English system of common </a:t>
            </a:r>
            <a:r>
              <a:rPr lang="en-US" sz="2400" dirty="0" smtClean="0"/>
              <a:t>law.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It is the first </a:t>
            </a:r>
            <a:r>
              <a:rPr lang="en-US" sz="2400" dirty="0"/>
              <a:t>written constitution in European history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37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Magna Carta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Of its 63 clauses, many concerned the various property rights of barons and other powerful citizens, suggesting the limited intentions of the framers. </a:t>
            </a:r>
          </a:p>
          <a:p>
            <a:r>
              <a:rPr lang="en-US" sz="2400" dirty="0"/>
              <a:t>The benefits of the charter were for centuries reserved for only the elite classes, while the majority of English citizens still lacked a voice in government.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6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699" y="0"/>
            <a:ext cx="8555567" cy="6851271"/>
          </a:xfrm>
        </p:spPr>
      </p:pic>
    </p:spTree>
    <p:extLst>
      <p:ext uri="{BB962C8B-B14F-4D97-AF65-F5344CB8AC3E}">
        <p14:creationId xmlns:p14="http://schemas.microsoft.com/office/powerpoint/2010/main" val="15726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groups of 2 research one of the ancient codes and create a web map of  the following</a:t>
            </a:r>
          </a:p>
          <a:p>
            <a:pPr lvl="1"/>
            <a:r>
              <a:rPr lang="en-US" sz="2400" dirty="0" smtClean="0"/>
              <a:t>The  importance of it</a:t>
            </a:r>
          </a:p>
          <a:p>
            <a:pPr lvl="1"/>
            <a:r>
              <a:rPr lang="en-US" sz="2400" dirty="0" smtClean="0"/>
              <a:t>Who was involved in the writing of it</a:t>
            </a:r>
          </a:p>
          <a:p>
            <a:pPr lvl="1"/>
            <a:r>
              <a:rPr lang="en-US" sz="2400" dirty="0" smtClean="0"/>
              <a:t>What part of the codes influenced US Law/ the Criminal Justice System</a:t>
            </a:r>
          </a:p>
          <a:p>
            <a:pPr lvl="1"/>
            <a:r>
              <a:rPr lang="en-US" sz="2400" dirty="0" smtClean="0"/>
              <a:t>Fun facts about it</a:t>
            </a:r>
          </a:p>
        </p:txBody>
      </p:sp>
    </p:spTree>
    <p:extLst>
      <p:ext uri="{BB962C8B-B14F-4D97-AF65-F5344CB8AC3E}">
        <p14:creationId xmlns:p14="http://schemas.microsoft.com/office/powerpoint/2010/main" val="12953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18080"/>
            <a:ext cx="8946541" cy="4195481"/>
          </a:xfrm>
        </p:spPr>
        <p:txBody>
          <a:bodyPr>
            <a:noAutofit/>
          </a:bodyPr>
          <a:lstStyle/>
          <a:p>
            <a:r>
              <a:rPr lang="en-US" sz="2400" b="1" dirty="0"/>
              <a:t>Crime Control Model: </a:t>
            </a:r>
            <a:r>
              <a:rPr lang="en-US" sz="2400" dirty="0" smtClean="0"/>
              <a:t>Emphasizes </a:t>
            </a:r>
            <a:r>
              <a:rPr lang="en-US" sz="2400" dirty="0"/>
              <a:t>collective needs that all offenders should receive the harshest penalty allowed by law. // Theory of criminal justice which places emphasis on reducing the crime in society through increased police and prosecutorial powers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b="1" dirty="0" smtClean="0"/>
              <a:t>Due </a:t>
            </a:r>
            <a:r>
              <a:rPr lang="en-US" sz="2400" b="1" dirty="0"/>
              <a:t>Process </a:t>
            </a:r>
            <a:r>
              <a:rPr lang="en-US" sz="2400" b="1" dirty="0" smtClean="0"/>
              <a:t>Model</a:t>
            </a:r>
            <a:r>
              <a:rPr lang="en-US" sz="2400" dirty="0" smtClean="0"/>
              <a:t> </a:t>
            </a:r>
            <a:r>
              <a:rPr lang="en-US" sz="2400" dirty="0"/>
              <a:t>A model of the criminal justice system that assumes freedom is so important that every effort must be made to endure that criminal justice decisions are based on reliable information; it emphasizes the adversarial process, the rights of defendants, and formal decision-making procedures.</a:t>
            </a:r>
          </a:p>
        </p:txBody>
      </p:sp>
    </p:spTree>
    <p:extLst>
      <p:ext uri="{BB962C8B-B14F-4D97-AF65-F5344CB8AC3E}">
        <p14:creationId xmlns:p14="http://schemas.microsoft.com/office/powerpoint/2010/main" val="35609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Adversarial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Definition: </a:t>
            </a:r>
            <a:r>
              <a:rPr lang="en-US" sz="2400" dirty="0"/>
              <a:t>a legal system used in the </a:t>
            </a:r>
            <a:r>
              <a:rPr lang="en-US" sz="2400" dirty="0" smtClean="0"/>
              <a:t>common law countries </a:t>
            </a:r>
            <a:r>
              <a:rPr lang="en-US" sz="2400" dirty="0"/>
              <a:t>where two advocates represent their parties' case or position before an impartial person or group of people, usually </a:t>
            </a:r>
            <a:r>
              <a:rPr lang="en-US" sz="2400" dirty="0" smtClean="0"/>
              <a:t>a jury</a:t>
            </a:r>
            <a:r>
              <a:rPr lang="en-US" sz="2400" dirty="0"/>
              <a:t> </a:t>
            </a:r>
            <a:r>
              <a:rPr lang="en-US" sz="2400" dirty="0" smtClean="0"/>
              <a:t>or</a:t>
            </a:r>
            <a:r>
              <a:rPr lang="en-US" sz="2400" dirty="0"/>
              <a:t> </a:t>
            </a:r>
            <a:r>
              <a:rPr lang="en-US" sz="2400" dirty="0" smtClean="0"/>
              <a:t>judge, </a:t>
            </a:r>
            <a:r>
              <a:rPr lang="en-US" sz="2400" dirty="0"/>
              <a:t>who attempt to determine the truth </a:t>
            </a:r>
            <a:r>
              <a:rPr lang="en-US" sz="2400" dirty="0" smtClean="0"/>
              <a:t>and </a:t>
            </a:r>
            <a:r>
              <a:rPr lang="en-US" sz="2400" dirty="0"/>
              <a:t>pass judgment accordingly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Traced back to medieval times of Trial by Combat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25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Criminal Justice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Offender rehabilitation</a:t>
            </a:r>
          </a:p>
          <a:p>
            <a:pPr lvl="1"/>
            <a:r>
              <a:rPr lang="en-US" sz="2400" dirty="0"/>
              <a:t>What does this mean?</a:t>
            </a:r>
          </a:p>
          <a:p>
            <a:pPr lvl="1"/>
            <a:r>
              <a:rPr lang="en-US" sz="2400" dirty="0"/>
              <a:t>What would this might look like?</a:t>
            </a:r>
            <a:endParaRPr lang="en-US" sz="2400" dirty="0" smtClean="0"/>
          </a:p>
          <a:p>
            <a:r>
              <a:rPr lang="en-US" sz="2800" dirty="0" smtClean="0"/>
              <a:t>Offender punishment</a:t>
            </a:r>
          </a:p>
          <a:p>
            <a:pPr lvl="1"/>
            <a:r>
              <a:rPr lang="en-US" sz="2400" dirty="0"/>
              <a:t>What types of punishment could there be for felonies and misdemeanors</a:t>
            </a:r>
            <a:r>
              <a:rPr lang="en-US" sz="2400" dirty="0" smtClean="0"/>
              <a:t>?</a:t>
            </a:r>
          </a:p>
          <a:p>
            <a:r>
              <a:rPr lang="en-US" sz="2800" dirty="0" smtClean="0"/>
              <a:t>Victim Restoration</a:t>
            </a:r>
          </a:p>
          <a:p>
            <a:pPr lvl="1"/>
            <a:r>
              <a:rPr lang="en-US" sz="2400" dirty="0"/>
              <a:t>What are types of restoration? </a:t>
            </a:r>
            <a:endParaRPr lang="en-US" sz="2400" dirty="0" smtClean="0"/>
          </a:p>
          <a:p>
            <a:r>
              <a:rPr lang="en-US" sz="2800" dirty="0" smtClean="0"/>
              <a:t>Community Safety</a:t>
            </a:r>
          </a:p>
        </p:txBody>
      </p:sp>
    </p:spTree>
    <p:extLst>
      <p:ext uri="{BB962C8B-B14F-4D97-AF65-F5344CB8AC3E}">
        <p14:creationId xmlns:p14="http://schemas.microsoft.com/office/powerpoint/2010/main" val="9114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Law: Hammurabi’s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152983"/>
            <a:ext cx="8946541" cy="4195481"/>
          </a:xfrm>
        </p:spPr>
        <p:txBody>
          <a:bodyPr>
            <a:noAutofit/>
          </a:bodyPr>
          <a:lstStyle/>
          <a:p>
            <a:r>
              <a:rPr lang="en-US" sz="2400" dirty="0"/>
              <a:t>The Code of Hammurabi is a well-preserved Babylonian law </a:t>
            </a:r>
            <a:r>
              <a:rPr lang="en-US" sz="2400" dirty="0" smtClean="0"/>
              <a:t>code</a:t>
            </a:r>
            <a:r>
              <a:rPr lang="en-US" sz="2400" b="1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ancient Mesopotamia, dating back to about 1754 BC (Middle Chronology). It is one of the oldest deciphered writings of significant length in the world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code consists of 282 laws, with scaled punishments, adjusting "an eye for an eye, a tooth for a </a:t>
            </a:r>
            <a:r>
              <a:rPr lang="en-US" sz="2400" dirty="0" smtClean="0"/>
              <a:t>tooth </a:t>
            </a:r>
            <a:r>
              <a:rPr lang="en-US" sz="2400" dirty="0"/>
              <a:t>as graded depending on social status, of slave versus free </a:t>
            </a:r>
            <a:r>
              <a:rPr lang="en-US" sz="2400" dirty="0" smtClean="0"/>
              <a:t>man.</a:t>
            </a:r>
          </a:p>
          <a:p>
            <a:r>
              <a:rPr lang="en-US" sz="2400" dirty="0"/>
              <a:t>H</a:t>
            </a:r>
            <a:r>
              <a:rPr lang="en-US" sz="2400" dirty="0" smtClean="0"/>
              <a:t>alf </a:t>
            </a:r>
            <a:r>
              <a:rPr lang="en-US" sz="2400" dirty="0"/>
              <a:t>of the code deals with matters of contract, </a:t>
            </a:r>
            <a:r>
              <a:rPr lang="en-US" sz="2400" dirty="0" smtClean="0"/>
              <a:t>establishing </a:t>
            </a:r>
            <a:r>
              <a:rPr lang="en-US" sz="2400" dirty="0"/>
              <a:t>the wages to be paid to an ox driver or a surgeon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816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Hammurabi’s Code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Other provisions set the terms of a transaction, establishing the liability of a builder for a house that collapses, or property that is damaged while left in the care of another. </a:t>
            </a:r>
            <a:endParaRPr lang="en-US" sz="2400" dirty="0" smtClean="0"/>
          </a:p>
          <a:p>
            <a:r>
              <a:rPr lang="en-US" sz="2400" dirty="0" smtClean="0"/>
              <a:t>1/3 </a:t>
            </a:r>
            <a:r>
              <a:rPr lang="en-US" sz="2400" dirty="0"/>
              <a:t>of the code addresses issues concerning household and family relationships such as inheritance, divorce, </a:t>
            </a:r>
            <a:r>
              <a:rPr lang="en-US" sz="2400" dirty="0" smtClean="0"/>
              <a:t>and paternity</a:t>
            </a:r>
          </a:p>
          <a:p>
            <a:r>
              <a:rPr lang="en-US" sz="2400" dirty="0"/>
              <a:t>The code was discovered by modern archaeologists in 1901, and its </a:t>
            </a:r>
            <a:r>
              <a:rPr lang="en-US" sz="2400" dirty="0" smtClean="0"/>
              <a:t>translation </a:t>
            </a:r>
            <a:r>
              <a:rPr lang="en-US" sz="2400" dirty="0"/>
              <a:t>published in 1902 by Jean-Vincent </a:t>
            </a:r>
            <a:r>
              <a:rPr lang="en-US" sz="2400" dirty="0" err="1"/>
              <a:t>Scheil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377" y="-1"/>
            <a:ext cx="7345290" cy="6858001"/>
          </a:xfrm>
        </p:spPr>
      </p:pic>
    </p:spTree>
    <p:extLst>
      <p:ext uri="{BB962C8B-B14F-4D97-AF65-F5344CB8AC3E}">
        <p14:creationId xmlns:p14="http://schemas.microsoft.com/office/powerpoint/2010/main" val="42538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Definition: The legal system </a:t>
            </a:r>
            <a:r>
              <a:rPr lang="en-US" sz="2400" dirty="0"/>
              <a:t>of </a:t>
            </a:r>
            <a:r>
              <a:rPr lang="en-US" sz="2400" dirty="0" smtClean="0"/>
              <a:t>ancient Rome, </a:t>
            </a:r>
            <a:r>
              <a:rPr lang="en-US" sz="2400" dirty="0"/>
              <a:t>including Roman Military Jurisdiction and the legal developments spanning over a thousand years of </a:t>
            </a:r>
            <a:r>
              <a:rPr lang="en-US" sz="2400" dirty="0" smtClean="0"/>
              <a:t>jurisprudence, </a:t>
            </a:r>
            <a:r>
              <a:rPr lang="en-US" sz="2400" dirty="0"/>
              <a:t>from the </a:t>
            </a:r>
            <a:r>
              <a:rPr lang="en-US" sz="2400" dirty="0" smtClean="0"/>
              <a:t>Twelve Tables</a:t>
            </a:r>
            <a:r>
              <a:rPr lang="en-US" sz="2400" dirty="0"/>
              <a:t> (c. 449 BC), to </a:t>
            </a:r>
            <a:r>
              <a:rPr lang="en-US" sz="2400" dirty="0" smtClean="0"/>
              <a:t>the Corpus Juris </a:t>
            </a:r>
            <a:r>
              <a:rPr lang="en-US" sz="2400" dirty="0" err="1" smtClean="0"/>
              <a:t>Civilis</a:t>
            </a:r>
            <a:r>
              <a:rPr lang="en-US" sz="2400" dirty="0"/>
              <a:t> (AD 529) ordered by Eastern Roman Emperor </a:t>
            </a:r>
            <a:r>
              <a:rPr lang="en-US" sz="2400" dirty="0" smtClean="0"/>
              <a:t>Justinian I.</a:t>
            </a:r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dirty="0" smtClean="0"/>
              <a:t>Roman Law influences Common Law</a:t>
            </a:r>
          </a:p>
        </p:txBody>
      </p:sp>
    </p:spTree>
    <p:extLst>
      <p:ext uri="{BB962C8B-B14F-4D97-AF65-F5344CB8AC3E}">
        <p14:creationId xmlns:p14="http://schemas.microsoft.com/office/powerpoint/2010/main" val="177222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Law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Roman law thus served as a basis for legal practice throughout Western continental Europe, as well as in most former colonies of these European nations, including Latin America, and also in Ethiopia</a:t>
            </a:r>
          </a:p>
          <a:p>
            <a:r>
              <a:rPr lang="en-US" sz="2400" dirty="0"/>
              <a:t>The first legal text is the Law of the Twelve Tables, dating from the mid-5th century BC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554" y="37401"/>
            <a:ext cx="4608513" cy="6820599"/>
          </a:xfrm>
        </p:spPr>
      </p:pic>
    </p:spTree>
    <p:extLst>
      <p:ext uri="{BB962C8B-B14F-4D97-AF65-F5344CB8AC3E}">
        <p14:creationId xmlns:p14="http://schemas.microsoft.com/office/powerpoint/2010/main" val="3924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91</TotalTime>
  <Words>419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Adversarial System, Goals, and History of Law</vt:lpstr>
      <vt:lpstr>Adversarial System</vt:lpstr>
      <vt:lpstr>Goals of the Criminal Justice System</vt:lpstr>
      <vt:lpstr>History of Law: Hammurabi’s Code</vt:lpstr>
      <vt:lpstr>Hammurabi’s Code Cont.</vt:lpstr>
      <vt:lpstr>PowerPoint Presentation</vt:lpstr>
      <vt:lpstr>Roman law</vt:lpstr>
      <vt:lpstr>Roman Law Cont.</vt:lpstr>
      <vt:lpstr>PowerPoint Presentation</vt:lpstr>
      <vt:lpstr>Magna Carta</vt:lpstr>
      <vt:lpstr>Magna Carta Cont.</vt:lpstr>
      <vt:lpstr>PowerPoint Presentation</vt:lpstr>
      <vt:lpstr>Activity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Adversarial System, Goals, and History of Law</dc:title>
  <dc:creator>Wolf, Lauren</dc:creator>
  <cp:lastModifiedBy>Wolf, Lauren</cp:lastModifiedBy>
  <cp:revision>7</cp:revision>
  <dcterms:created xsi:type="dcterms:W3CDTF">2017-08-24T12:20:46Z</dcterms:created>
  <dcterms:modified xsi:type="dcterms:W3CDTF">2017-08-24T13:52:27Z</dcterms:modified>
</cp:coreProperties>
</file>