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Why are we here? Why does news literacy matter? News literacy embodies the principles we ask our student journalists to uphold every day. We ask them to  build knowledge for others, to think critically as they gather facts, to be civil, respectful, compassionate and skeptical in their reporting, and to participate in one of the greatest displays of democracy—the freedom of the press.</a:t>
            </a:r>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If only an online format, no TV or newspaper corroboration, this tells me maybe this was meant to go viral and is untrue.</a:t>
            </a:r>
          </a:p>
        </p:txBody>
      </p:sp>
      <p:sp>
        <p:nvSpPr>
          <p:cNvPr id="278" name="Shape 2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4" name="Shape 28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95" name="Shape 2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Many people use the terms media literacy and news literacy interchangeably, when in fact, news literacy is more accurately a subset of the greater umbrella approach of media literacy.  Where media literacy concerns itself with all types of communication, from news to entertainment, from social media to traditional news media, news literacy focuses more exclusively on those mediums specifically publishing news.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Media literacy often focuses on people as news consumers, where as news literacy is aimed at consumers AND producers, so it can be more accessible for scholastic journalism programs. While our session today emphasizes news literacy, it’s important to note that you can’t discuss one without the other.</a:t>
            </a:r>
          </a:p>
        </p:txBody>
      </p:sp>
      <p:sp>
        <p:nvSpPr>
          <p:cNvPr id="215" name="Shape 21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Let’s talk about the basic concepts of a news literacy program or curriculum.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It’s easier to think of news literacy as a disposition gained from practicing certain critical thinking skills.  In the process of learning about news literacy, students gain a skill set they utilize to be discerning producers and consumers of news.  The goals of news literacy education, then, are multi-faceted. Let’s look at some of these goals.</a:t>
            </a:r>
          </a:p>
        </p:txBody>
      </p:sp>
      <p:sp>
        <p:nvSpPr>
          <p:cNvPr id="225" name="Shape 2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0" name="Shape 23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It is no longer enough to teach WHAT the media does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We must examine WHY and HOW, otherwise we are not adequately equipping our budding journalists to partake in the media industry.</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Let’s look more concretely at how news literacy content fits into the journalism classroom. Later, we’ll look at how this content meets common core state standards.</a:t>
            </a:r>
          </a:p>
        </p:txBody>
      </p:sp>
      <p:sp>
        <p:nvSpPr>
          <p:cNvPr id="238" name="Shape 23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6" name="Shape 2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With 24 hour news cycles becoming the norm, we now live in a media where that is content to publish, then filter. This is much different than the media of our past. IT HAS REMOVED THE GATEKEEPER. How students learn to navigate this new norm will greatly affect the extent to which they are news literate.  Fact-checking, then, becomes perhaps the single most valuable skill a student—journalist or otherwise—can possess.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Fact-checking should begin with a discussion of why it’s important, but also with the realization that we are living in the constraints of a news-now world.</a:t>
            </a:r>
          </a:p>
        </p:txBody>
      </p:sp>
      <p:sp>
        <p:nvSpPr>
          <p:cNvPr id="263" name="Shape 2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0" name="Shape 27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i="0" u="none" strike="noStrike" cap="none">
                <a:solidFill>
                  <a:srgbClr val="262626"/>
                </a:solidFill>
                <a:latin typeface="Calibri"/>
                <a:ea typeface="Calibri"/>
                <a:cs typeface="Calibri"/>
                <a:sym typeface="Calibri"/>
              </a:rPr>
              <a:t>‹#›</a:t>
            </a:fld>
            <a:endParaRPr lang="en-US" sz="1400" b="1" i="0" u="none" strike="noStrike" cap="none">
              <a:solidFill>
                <a:srgbClr val="262626"/>
              </a:solidFill>
              <a:latin typeface="Calibri"/>
              <a:ea typeface="Calibri"/>
              <a:cs typeface="Calibri"/>
              <a:sym typeface="Calibri"/>
            </a:endParaRPr>
          </a:p>
        </p:txBody>
      </p:sp>
      <p:sp>
        <p:nvSpPr>
          <p:cNvPr id="19" name="Shape 19"/>
          <p:cNvSpPr/>
          <p:nvPr/>
        </p:nvSpPr>
        <p:spPr>
          <a:xfrm>
            <a:off x="284162" y="444727"/>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b="0" i="0" u="none" strike="noStrike" cap="none">
              <a:solidFill>
                <a:schemeClr val="lt1"/>
              </a:solidFill>
              <a:latin typeface="Calibri"/>
              <a:ea typeface="Calibri"/>
              <a:cs typeface="Calibri"/>
              <a:sym typeface="Calibri"/>
            </a:endParaRPr>
          </a:p>
        </p:txBody>
      </p:sp>
      <p:grpSp>
        <p:nvGrpSpPr>
          <p:cNvPr id="20" name="Shape 20"/>
          <p:cNvGrpSpPr/>
          <p:nvPr/>
        </p:nvGrpSpPr>
        <p:grpSpPr>
          <a:xfrm>
            <a:off x="284162" y="1906542"/>
            <a:ext cx="8576373" cy="137410"/>
            <a:chOff x="284162" y="1759424"/>
            <a:chExt cx="8576373" cy="137410"/>
          </a:xfrm>
        </p:grpSpPr>
        <p:sp>
          <p:nvSpPr>
            <p:cNvPr id="21" name="Shape 21"/>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 name="Shape 22"/>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3" name="Shape 23"/>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sp>
        <p:nvSpPr>
          <p:cNvPr id="24" name="Shape 24"/>
          <p:cNvSpPr txBox="1"/>
          <p:nvPr/>
        </p:nvSpPr>
        <p:spPr>
          <a:xfrm>
            <a:off x="8230889" y="444727"/>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b="0" i="0" u="none" strike="noStrike" cap="none">
                <a:solidFill>
                  <a:schemeClr val="lt1"/>
                </a:solidFill>
                <a:latin typeface="Calibri"/>
                <a:ea typeface="Calibri"/>
                <a:cs typeface="Calibri"/>
                <a:sym typeface="Calibri"/>
              </a:rPr>
              <a:t>↗</a:t>
            </a:r>
          </a:p>
        </p:txBody>
      </p:sp>
      <p:sp>
        <p:nvSpPr>
          <p:cNvPr id="25" name="Shape 25"/>
          <p:cNvSpPr txBox="1">
            <a:spLocks noGrp="1"/>
          </p:cNvSpPr>
          <p:nvPr>
            <p:ph type="ctrTitle"/>
          </p:nvPr>
        </p:nvSpPr>
        <p:spPr>
          <a:xfrm>
            <a:off x="421341" y="449004"/>
            <a:ext cx="7808976" cy="1088135"/>
          </a:xfrm>
          <a:prstGeom prst="rect">
            <a:avLst/>
          </a:prstGeom>
          <a:noFill/>
          <a:ln>
            <a:noFill/>
          </a:ln>
        </p:spPr>
        <p:txBody>
          <a:bodyPr lIns="91425" tIns="91425" rIns="91425" bIns="91425" anchor="b" anchorCtr="0"/>
          <a:lstStyle>
            <a:lvl1pPr marL="0" marR="0" lvl="0" indent="0" algn="l" rtl="0">
              <a:lnSpc>
                <a:spcPct val="109523"/>
              </a:lnSpc>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subTitle" idx="1"/>
          </p:nvPr>
        </p:nvSpPr>
        <p:spPr>
          <a:xfrm>
            <a:off x="476204" y="1532426"/>
            <a:ext cx="7754111" cy="484631"/>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ctr" rtl="0">
              <a:spcBef>
                <a:spcPts val="600"/>
              </a:spcBef>
              <a:buClr>
                <a:srgbClr val="3F3F3F"/>
              </a:buClr>
              <a:buFont typeface="Noto Sans Symbols"/>
              <a:buNone/>
              <a:defRPr sz="2200" b="0" i="0" u="none" strike="noStrike" cap="none">
                <a:solidFill>
                  <a:srgbClr val="888888"/>
                </a:solidFill>
                <a:latin typeface="Calibri"/>
                <a:ea typeface="Calibri"/>
                <a:cs typeface="Calibri"/>
                <a:sym typeface="Calibri"/>
              </a:defRPr>
            </a:lvl2pPr>
            <a:lvl3pPr marL="914400" marR="0" lvl="2" indent="0" algn="ctr" rtl="0">
              <a:spcBef>
                <a:spcPts val="600"/>
              </a:spcBef>
              <a:buClr>
                <a:srgbClr val="A5A5A5"/>
              </a:buClr>
              <a:buFont typeface="Noto Sans Symbols"/>
              <a:buNone/>
              <a:defRPr sz="2000" b="0" i="0" u="none" strike="noStrike" cap="none">
                <a:solidFill>
                  <a:srgbClr val="888888"/>
                </a:solidFill>
                <a:latin typeface="Calibri"/>
                <a:ea typeface="Calibri"/>
                <a:cs typeface="Calibri"/>
                <a:sym typeface="Calibri"/>
              </a:defRPr>
            </a:lvl3pPr>
            <a:lvl4pPr marL="1371600" marR="0" lvl="3" indent="0" algn="ctr"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4pPr>
            <a:lvl5pPr marL="1828800" marR="0" lvl="4" indent="0" algn="ctr" rtl="0">
              <a:spcBef>
                <a:spcPts val="600"/>
              </a:spcBef>
              <a:buClr>
                <a:srgbClr val="A5A5A5"/>
              </a:buClr>
              <a:buFont typeface="Noto Sans Symbols"/>
              <a:buNone/>
              <a:defRPr sz="18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7" name="Shape 27"/>
          <p:cNvSpPr/>
          <p:nvPr/>
        </p:nvSpPr>
        <p:spPr>
          <a:xfrm>
            <a:off x="284162" y="6227064"/>
            <a:ext cx="8574086" cy="173735"/>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icture with Caption, Alt.">
    <p:spTree>
      <p:nvGrpSpPr>
        <p:cNvPr id="1" name="Shape 123"/>
        <p:cNvGrpSpPr/>
        <p:nvPr/>
      </p:nvGrpSpPr>
      <p:grpSpPr>
        <a:xfrm>
          <a:off x="0" y="0"/>
          <a:ext cx="0" cy="0"/>
          <a:chOff x="0" y="0"/>
          <a:chExt cx="0" cy="0"/>
        </a:xfrm>
      </p:grpSpPr>
      <p:grpSp>
        <p:nvGrpSpPr>
          <p:cNvPr id="124" name="Shape 124"/>
          <p:cNvGrpSpPr/>
          <p:nvPr/>
        </p:nvGrpSpPr>
        <p:grpSpPr>
          <a:xfrm>
            <a:off x="284162" y="4280647"/>
            <a:ext cx="8576373" cy="137410"/>
            <a:chOff x="284162" y="1759424"/>
            <a:chExt cx="8576373" cy="137410"/>
          </a:xfrm>
        </p:grpSpPr>
        <p:sp>
          <p:nvSpPr>
            <p:cNvPr id="125" name="Shape 125"/>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26" name="Shape 126"/>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27" name="Shape 127"/>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28" name="Shape 128"/>
          <p:cNvSpPr txBox="1">
            <a:spLocks noGrp="1"/>
          </p:cNvSpPr>
          <p:nvPr>
            <p:ph type="title"/>
          </p:nvPr>
        </p:nvSpPr>
        <p:spPr>
          <a:xfrm>
            <a:off x="363070" y="4778189"/>
            <a:ext cx="8360241" cy="566737"/>
          </a:xfrm>
          <a:prstGeom prst="rect">
            <a:avLst/>
          </a:prstGeom>
          <a:noFill/>
          <a:ln>
            <a:noFill/>
          </a:ln>
        </p:spPr>
        <p:txBody>
          <a:bodyPr lIns="91425" tIns="91425" rIns="91425" bIns="91425" anchor="b" anchorCtr="0"/>
          <a:lstStyle>
            <a:lvl1pPr marL="0" marR="0" lvl="0" indent="0" algn="l" rtl="0">
              <a:spcBef>
                <a:spcPts val="0"/>
              </a:spcBef>
              <a:buClr>
                <a:schemeClr val="accent2"/>
              </a:buClr>
              <a:buFont typeface="Calibri"/>
              <a:buNone/>
              <a:defRPr sz="2800" b="0" i="0" u="none" strike="noStrike" cap="none">
                <a:solidFill>
                  <a:schemeClr val="accen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9" name="Shape 129"/>
          <p:cNvSpPr>
            <a:spLocks noGrp="1"/>
          </p:cNvSpPr>
          <p:nvPr>
            <p:ph type="pic" idx="2"/>
          </p:nvPr>
        </p:nvSpPr>
        <p:spPr>
          <a:xfrm>
            <a:off x="284162" y="457200"/>
            <a:ext cx="8577072" cy="3822191"/>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32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1"/>
          </p:nvPr>
        </p:nvSpPr>
        <p:spPr>
          <a:xfrm>
            <a:off x="419099" y="5344926"/>
            <a:ext cx="8304212" cy="804861"/>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ection with Picture">
    <p:spTree>
      <p:nvGrpSpPr>
        <p:cNvPr id="1" name="Shape 134"/>
        <p:cNvGrpSpPr/>
        <p:nvPr/>
      </p:nvGrpSpPr>
      <p:grpSpPr>
        <a:xfrm>
          <a:off x="0" y="0"/>
          <a:ext cx="0" cy="0"/>
          <a:chOff x="0" y="0"/>
          <a:chExt cx="0" cy="0"/>
        </a:xfrm>
      </p:grpSpPr>
      <p:sp>
        <p:nvSpPr>
          <p:cNvPr id="135" name="Shape 135"/>
          <p:cNvSpPr>
            <a:spLocks noGrp="1"/>
          </p:cNvSpPr>
          <p:nvPr>
            <p:ph type="pic" idx="2"/>
          </p:nvPr>
        </p:nvSpPr>
        <p:spPr>
          <a:xfrm>
            <a:off x="284162" y="443754"/>
            <a:ext cx="8574086" cy="4370293"/>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8" name="Shape 13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139" name="Shape 139"/>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140" name="Shape 140"/>
          <p:cNvGrpSpPr/>
          <p:nvPr/>
        </p:nvGrpSpPr>
        <p:grpSpPr>
          <a:xfrm>
            <a:off x="284162" y="6263388"/>
            <a:ext cx="8576373" cy="137410"/>
            <a:chOff x="284162" y="1759424"/>
            <a:chExt cx="8576373" cy="137410"/>
          </a:xfrm>
        </p:grpSpPr>
        <p:sp>
          <p:nvSpPr>
            <p:cNvPr id="141" name="Shape 141"/>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42" name="Shape 142"/>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43" name="Shape 143"/>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44" name="Shape 144"/>
          <p:cNvSpPr txBox="1"/>
          <p:nvPr/>
        </p:nvSpPr>
        <p:spPr>
          <a:xfrm>
            <a:off x="8230889" y="4801575"/>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145" name="Shape 145"/>
          <p:cNvSpPr txBox="1">
            <a:spLocks noGrp="1"/>
          </p:cNvSpPr>
          <p:nvPr>
            <p:ph type="title"/>
          </p:nvPr>
        </p:nvSpPr>
        <p:spPr>
          <a:xfrm>
            <a:off x="430306" y="4814046"/>
            <a:ext cx="7772400" cy="1048871"/>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6" name="Shape 146"/>
          <p:cNvSpPr txBox="1">
            <a:spLocks noGrp="1"/>
          </p:cNvSpPr>
          <p:nvPr>
            <p:ph type="body" idx="1"/>
          </p:nvPr>
        </p:nvSpPr>
        <p:spPr>
          <a:xfrm>
            <a:off x="470647" y="5862917"/>
            <a:ext cx="7732059" cy="403412"/>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7"/>
        <p:cNvGrpSpPr/>
        <p:nvPr/>
      </p:nvGrpSpPr>
      <p:grpSpPr>
        <a:xfrm>
          <a:off x="0" y="0"/>
          <a:ext cx="0" cy="0"/>
          <a:chOff x="0" y="0"/>
          <a:chExt cx="0" cy="0"/>
        </a:xfrm>
      </p:grpSpPr>
      <p:sp>
        <p:nvSpPr>
          <p:cNvPr id="148" name="Shape 148"/>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49" name="Shape 149"/>
          <p:cNvGrpSpPr/>
          <p:nvPr/>
        </p:nvGrpSpPr>
        <p:grpSpPr>
          <a:xfrm>
            <a:off x="284162" y="1577846"/>
            <a:ext cx="8576373" cy="137410"/>
            <a:chOff x="284162" y="1577846"/>
            <a:chExt cx="8576373" cy="137410"/>
          </a:xfrm>
        </p:grpSpPr>
        <p:sp>
          <p:nvSpPr>
            <p:cNvPr id="150" name="Shape 150"/>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51" name="Shape 151"/>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52" name="Shape 152"/>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53" name="Shape 153"/>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4" name="Shape 154"/>
          <p:cNvSpPr txBox="1">
            <a:spLocks noGrp="1"/>
          </p:cNvSpPr>
          <p:nvPr>
            <p:ph type="body" idx="1"/>
          </p:nvPr>
        </p:nvSpPr>
        <p:spPr>
          <a:xfrm>
            <a:off x="403412" y="2151063"/>
            <a:ext cx="3931919" cy="3975099"/>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5" name="Shape 155"/>
          <p:cNvSpPr txBox="1">
            <a:spLocks noGrp="1"/>
          </p:cNvSpPr>
          <p:nvPr>
            <p:ph type="body" idx="2"/>
          </p:nvPr>
        </p:nvSpPr>
        <p:spPr>
          <a:xfrm>
            <a:off x="4778187" y="2151063"/>
            <a:ext cx="3931919" cy="3975099"/>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6" name="Shape 15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68940" y="1298762"/>
            <a:ext cx="4069079" cy="1162049"/>
          </a:xfrm>
          <a:prstGeom prst="rect">
            <a:avLst/>
          </a:prstGeom>
          <a:noFill/>
          <a:ln>
            <a:noFill/>
          </a:ln>
        </p:spPr>
        <p:txBody>
          <a:bodyPr lIns="91425" tIns="91425" rIns="91425" bIns="91425" anchor="b" anchorCtr="0"/>
          <a:lstStyle>
            <a:lvl1pPr marL="0" marR="0" lvl="0" indent="0" algn="ctr" rtl="0">
              <a:spcBef>
                <a:spcPts val="0"/>
              </a:spcBef>
              <a:buClr>
                <a:schemeClr val="accent2"/>
              </a:buClr>
              <a:buFont typeface="Calibri"/>
              <a:buNone/>
              <a:defRPr sz="3200" b="1" i="0" u="none" strike="noStrike" cap="none">
                <a:solidFill>
                  <a:schemeClr val="accen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1" name="Shape 161"/>
          <p:cNvSpPr txBox="1">
            <a:spLocks noGrp="1"/>
          </p:cNvSpPr>
          <p:nvPr>
            <p:ph type="body" idx="1"/>
          </p:nvPr>
        </p:nvSpPr>
        <p:spPr>
          <a:xfrm>
            <a:off x="4783567" y="914400"/>
            <a:ext cx="4069079" cy="5211763"/>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2" name="Shape 162"/>
          <p:cNvSpPr txBox="1">
            <a:spLocks noGrp="1"/>
          </p:cNvSpPr>
          <p:nvPr>
            <p:ph type="body" idx="2"/>
          </p:nvPr>
        </p:nvSpPr>
        <p:spPr>
          <a:xfrm>
            <a:off x="268940" y="2456328"/>
            <a:ext cx="4069079" cy="3182472"/>
          </a:xfrm>
          <a:prstGeom prst="rect">
            <a:avLst/>
          </a:prstGeom>
          <a:noFill/>
          <a:ln>
            <a:noFill/>
          </a:ln>
        </p:spPr>
        <p:txBody>
          <a:bodyPr lIns="91425" tIns="91425" rIns="91425" bIns="91425" anchor="t" anchorCtr="0"/>
          <a:lstStyle>
            <a:lvl1pPr marL="0" marR="0" lvl="0" indent="0" algn="ctr" rtl="0">
              <a:spcBef>
                <a:spcPts val="2000"/>
              </a:spcBef>
              <a:buClr>
                <a:srgbClr val="A5A5A5"/>
              </a:buClr>
              <a:buFont typeface="Noto Sans Symbols"/>
              <a:buNone/>
              <a:defRPr sz="18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63" name="Shape 163"/>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166" name="Shape 166"/>
          <p:cNvGrpSpPr/>
          <p:nvPr/>
        </p:nvGrpSpPr>
        <p:grpSpPr>
          <a:xfrm>
            <a:off x="284162" y="452717"/>
            <a:ext cx="8576373" cy="137410"/>
            <a:chOff x="284162" y="1577846"/>
            <a:chExt cx="8576373" cy="137410"/>
          </a:xfrm>
        </p:grpSpPr>
        <p:sp>
          <p:nvSpPr>
            <p:cNvPr id="167" name="Shape 167"/>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68" name="Shape 168"/>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69" name="Shape 169"/>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70"/>
        <p:cNvGrpSpPr/>
        <p:nvPr/>
      </p:nvGrpSpPr>
      <p:grpSpPr>
        <a:xfrm>
          <a:off x="0" y="0"/>
          <a:ext cx="0" cy="0"/>
          <a:chOff x="0" y="0"/>
          <a:chExt cx="0" cy="0"/>
        </a:xfrm>
      </p:grpSpPr>
      <p:sp>
        <p:nvSpPr>
          <p:cNvPr id="171" name="Shape 171"/>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172" name="Shape 172"/>
          <p:cNvGrpSpPr/>
          <p:nvPr/>
        </p:nvGrpSpPr>
        <p:grpSpPr>
          <a:xfrm>
            <a:off x="284162" y="6263388"/>
            <a:ext cx="8576373" cy="137410"/>
            <a:chOff x="284162" y="1759424"/>
            <a:chExt cx="8576373" cy="137410"/>
          </a:xfrm>
        </p:grpSpPr>
        <p:sp>
          <p:nvSpPr>
            <p:cNvPr id="173" name="Shape 173"/>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74" name="Shape 174"/>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75" name="Shape 175"/>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76" name="Shape 176"/>
          <p:cNvSpPr txBox="1">
            <a:spLocks noGrp="1"/>
          </p:cNvSpPr>
          <p:nvPr>
            <p:ph type="title"/>
          </p:nvPr>
        </p:nvSpPr>
        <p:spPr>
          <a:xfrm>
            <a:off x="363070" y="4800600"/>
            <a:ext cx="8360241"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8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7" name="Shape 177"/>
          <p:cNvSpPr>
            <a:spLocks noGrp="1"/>
          </p:cNvSpPr>
          <p:nvPr>
            <p:ph type="pic" idx="2"/>
          </p:nvPr>
        </p:nvSpPr>
        <p:spPr>
          <a:xfrm>
            <a:off x="284162" y="457199"/>
            <a:ext cx="8577072" cy="435254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32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78" name="Shape 178"/>
          <p:cNvSpPr txBox="1">
            <a:spLocks noGrp="1"/>
          </p:cNvSpPr>
          <p:nvPr>
            <p:ph type="body" idx="1"/>
          </p:nvPr>
        </p:nvSpPr>
        <p:spPr>
          <a:xfrm>
            <a:off x="419099" y="5367337"/>
            <a:ext cx="8304212" cy="804861"/>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79" name="Shape 179"/>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0" name="Shape 180"/>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1" name="Shape 181"/>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82"/>
        <p:cNvGrpSpPr/>
        <p:nvPr/>
      </p:nvGrpSpPr>
      <p:grpSpPr>
        <a:xfrm>
          <a:off x="0" y="0"/>
          <a:ext cx="0" cy="0"/>
          <a:chOff x="0" y="0"/>
          <a:chExt cx="0" cy="0"/>
        </a:xfrm>
      </p:grpSpPr>
      <p:sp>
        <p:nvSpPr>
          <p:cNvPr id="183" name="Shape 183"/>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84" name="Shape 184"/>
          <p:cNvGrpSpPr/>
          <p:nvPr/>
        </p:nvGrpSpPr>
        <p:grpSpPr>
          <a:xfrm>
            <a:off x="284162" y="1577846"/>
            <a:ext cx="8576373" cy="137410"/>
            <a:chOff x="284162" y="1577846"/>
            <a:chExt cx="8576373" cy="137410"/>
          </a:xfrm>
        </p:grpSpPr>
        <p:sp>
          <p:nvSpPr>
            <p:cNvPr id="185" name="Shape 185"/>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86" name="Shape 186"/>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87" name="Shape 187"/>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88" name="Shape 188"/>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9" name="Shape 189"/>
          <p:cNvSpPr txBox="1">
            <a:spLocks noGrp="1"/>
          </p:cNvSpPr>
          <p:nvPr>
            <p:ph type="body" idx="1"/>
          </p:nvPr>
        </p:nvSpPr>
        <p:spPr>
          <a:xfrm rot="5400000">
            <a:off x="2564606" y="-146843"/>
            <a:ext cx="4013200" cy="8574086"/>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0" name="Shape 19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1" name="Shape 19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2" name="Shape 19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3"/>
        <p:cNvGrpSpPr/>
        <p:nvPr/>
      </p:nvGrpSpPr>
      <p:grpSpPr>
        <a:xfrm>
          <a:off x="0" y="0"/>
          <a:ext cx="0" cy="0"/>
          <a:chOff x="0" y="0"/>
          <a:chExt cx="0" cy="0"/>
        </a:xfrm>
      </p:grpSpPr>
      <p:sp>
        <p:nvSpPr>
          <p:cNvPr id="194" name="Shape 194"/>
          <p:cNvSpPr/>
          <p:nvPr/>
        </p:nvSpPr>
        <p:spPr>
          <a:xfrm rot="5400000">
            <a:off x="5313882" y="2857534"/>
            <a:ext cx="5934614"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95" name="Shape 195"/>
          <p:cNvSpPr txBox="1">
            <a:spLocks noGrp="1"/>
          </p:cNvSpPr>
          <p:nvPr>
            <p:ph type="title"/>
          </p:nvPr>
        </p:nvSpPr>
        <p:spPr>
          <a:xfrm rot="5400000">
            <a:off x="5219068" y="2949130"/>
            <a:ext cx="5921375" cy="969263"/>
          </a:xfrm>
          <a:prstGeom prst="rect">
            <a:avLst/>
          </a:prstGeom>
          <a:solidFill>
            <a:srgbClr val="262626">
              <a:alpha val="69803"/>
            </a:srgbClr>
          </a:solidFill>
          <a:ln>
            <a:noFill/>
          </a:ln>
        </p:spPr>
        <p:txBody>
          <a:bodyPr lIns="91425" tIns="91425" rIns="91425" bIns="91425" anchor="ctr" anchorCtr="0"/>
          <a:lstStyle>
            <a:lvl1pPr marL="0" marR="0" lvl="0" indent="0" algn="l" rtl="0">
              <a:spcBef>
                <a:spcPts val="0"/>
              </a:spcBef>
              <a:buClr>
                <a:schemeClr val="lt1"/>
              </a:buClr>
              <a:buFont typeface="Calibri"/>
              <a:buNone/>
              <a:defRPr sz="34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6" name="Shape 196"/>
          <p:cNvSpPr txBox="1">
            <a:spLocks noGrp="1"/>
          </p:cNvSpPr>
          <p:nvPr>
            <p:ph type="body" idx="1"/>
          </p:nvPr>
        </p:nvSpPr>
        <p:spPr>
          <a:xfrm rot="5400000">
            <a:off x="564356" y="177006"/>
            <a:ext cx="5937249" cy="6497637"/>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7" name="Shape 197"/>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8" name="Shape 198"/>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9" name="Shape 199"/>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200" name="Shape 200"/>
          <p:cNvGrpSpPr/>
          <p:nvPr/>
        </p:nvGrpSpPr>
        <p:grpSpPr>
          <a:xfrm rot="5400000">
            <a:off x="4658724" y="3355722"/>
            <a:ext cx="5934455" cy="137410"/>
            <a:chOff x="284162" y="1577846"/>
            <a:chExt cx="8576373" cy="137410"/>
          </a:xfrm>
        </p:grpSpPr>
        <p:sp>
          <p:nvSpPr>
            <p:cNvPr id="201" name="Shape 201"/>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02" name="Shape 202"/>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03" name="Shape 203"/>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30" name="Shape 30"/>
          <p:cNvGrpSpPr/>
          <p:nvPr/>
        </p:nvGrpSpPr>
        <p:grpSpPr>
          <a:xfrm>
            <a:off x="284162" y="1577846"/>
            <a:ext cx="8576373" cy="137410"/>
            <a:chOff x="284162" y="1577846"/>
            <a:chExt cx="8576373" cy="137410"/>
          </a:xfrm>
        </p:grpSpPr>
        <p:sp>
          <p:nvSpPr>
            <p:cNvPr id="31" name="Shape 31"/>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2" name="Shape 32"/>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3" name="Shape 33"/>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34" name="Shape 34"/>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1781502" y="2133600"/>
            <a:ext cx="7076746" cy="3992562"/>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
        <p:nvSpPr>
          <p:cNvPr id="40" name="Shape 4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43" name="Shape 43"/>
          <p:cNvGrpSpPr/>
          <p:nvPr/>
        </p:nvGrpSpPr>
        <p:grpSpPr>
          <a:xfrm>
            <a:off x="284162" y="452717"/>
            <a:ext cx="8576373" cy="137410"/>
            <a:chOff x="284162" y="1577846"/>
            <a:chExt cx="8576373" cy="137410"/>
          </a:xfrm>
        </p:grpSpPr>
        <p:sp>
          <p:nvSpPr>
            <p:cNvPr id="44" name="Shape 44"/>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5" name="Shape 45"/>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6" name="Shape 46"/>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7"/>
        <p:cNvGrpSpPr/>
        <p:nvPr/>
      </p:nvGrpSpPr>
      <p:grpSpPr>
        <a:xfrm>
          <a:off x="0" y="0"/>
          <a:ext cx="0" cy="0"/>
          <a:chOff x="0" y="0"/>
          <a:chExt cx="0" cy="0"/>
        </a:xfrm>
      </p:grpSpPr>
      <p:sp>
        <p:nvSpPr>
          <p:cNvPr id="48" name="Shape 48"/>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49" name="Shape 49"/>
          <p:cNvGrpSpPr/>
          <p:nvPr/>
        </p:nvGrpSpPr>
        <p:grpSpPr>
          <a:xfrm>
            <a:off x="284162" y="6263388"/>
            <a:ext cx="8576373" cy="137410"/>
            <a:chOff x="284162" y="1759424"/>
            <a:chExt cx="8576373" cy="137410"/>
          </a:xfrm>
        </p:grpSpPr>
        <p:sp>
          <p:nvSpPr>
            <p:cNvPr id="50" name="Shape 50"/>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1" name="Shape 51"/>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2" name="Shape 52"/>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53" name="Shape 53"/>
          <p:cNvSpPr txBox="1"/>
          <p:nvPr/>
        </p:nvSpPr>
        <p:spPr>
          <a:xfrm>
            <a:off x="8230889" y="4801575"/>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54" name="Shape 54"/>
          <p:cNvSpPr txBox="1">
            <a:spLocks noGrp="1"/>
          </p:cNvSpPr>
          <p:nvPr>
            <p:ph type="title"/>
          </p:nvPr>
        </p:nvSpPr>
        <p:spPr>
          <a:xfrm>
            <a:off x="429768" y="4814125"/>
            <a:ext cx="7772400" cy="105156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75487" y="5861303"/>
            <a:ext cx="7735824" cy="402336"/>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6" name="Shape 5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9"/>
        <p:cNvGrpSpPr/>
        <p:nvPr/>
      </p:nvGrpSpPr>
      <p:grpSpPr>
        <a:xfrm>
          <a:off x="0" y="0"/>
          <a:ext cx="0" cy="0"/>
          <a:chOff x="0" y="0"/>
          <a:chExt cx="0" cy="0"/>
        </a:xfrm>
      </p:grpSpPr>
      <p:sp>
        <p:nvSpPr>
          <p:cNvPr id="60" name="Shape 60"/>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61" name="Shape 61"/>
          <p:cNvGrpSpPr/>
          <p:nvPr/>
        </p:nvGrpSpPr>
        <p:grpSpPr>
          <a:xfrm>
            <a:off x="284162" y="1577846"/>
            <a:ext cx="8576373" cy="137410"/>
            <a:chOff x="284162" y="1577846"/>
            <a:chExt cx="8576373" cy="137410"/>
          </a:xfrm>
        </p:grpSpPr>
        <p:sp>
          <p:nvSpPr>
            <p:cNvPr id="62" name="Shape 62"/>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63" name="Shape 63"/>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64" name="Shape 64"/>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65" name="Shape 65"/>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txBox="1">
            <a:spLocks noGrp="1"/>
          </p:cNvSpPr>
          <p:nvPr>
            <p:ph type="body" idx="1"/>
          </p:nvPr>
        </p:nvSpPr>
        <p:spPr>
          <a:xfrm>
            <a:off x="403412" y="1735138"/>
            <a:ext cx="3931919" cy="833249"/>
          </a:xfrm>
          <a:prstGeom prst="rect">
            <a:avLst/>
          </a:prstGeom>
          <a:noFill/>
          <a:ln>
            <a:noFill/>
          </a:ln>
        </p:spPr>
        <p:txBody>
          <a:bodyPr lIns="91425" tIns="91425" rIns="91425" bIns="91425" anchor="b" anchorCtr="0"/>
          <a:lstStyle>
            <a:lvl1pPr marL="0" marR="0" lvl="0" indent="0" algn="ctr" rtl="0">
              <a:lnSpc>
                <a:spcPct val="100000"/>
              </a:lnSpc>
              <a:spcBef>
                <a:spcPts val="600"/>
              </a:spcBef>
              <a:buClr>
                <a:srgbClr val="A5A5A5"/>
              </a:buClr>
              <a:buFont typeface="Noto Sans Symbols"/>
              <a:buNone/>
              <a:defRPr sz="2600" b="0" i="0" u="none" strike="noStrike" cap="none">
                <a:solidFill>
                  <a:schemeClr val="accen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000" b="1"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800" b="1"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600" b="1"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600" b="1" i="0" u="none" strike="noStrike" cap="none">
                <a:solidFill>
                  <a:srgbClr val="262626"/>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2"/>
          </p:nvPr>
        </p:nvSpPr>
        <p:spPr>
          <a:xfrm>
            <a:off x="403412" y="2590800"/>
            <a:ext cx="3931919" cy="3535362"/>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3"/>
          </p:nvPr>
        </p:nvSpPr>
        <p:spPr>
          <a:xfrm>
            <a:off x="4779494" y="1735138"/>
            <a:ext cx="3931919" cy="833249"/>
          </a:xfrm>
          <a:prstGeom prst="rect">
            <a:avLst/>
          </a:prstGeom>
          <a:noFill/>
          <a:ln>
            <a:noFill/>
          </a:ln>
        </p:spPr>
        <p:txBody>
          <a:bodyPr lIns="91425" tIns="91425" rIns="91425" bIns="91425" anchor="b" anchorCtr="0"/>
          <a:lstStyle>
            <a:lvl1pPr marL="0" marR="0" lvl="0" indent="0" algn="ctr" rtl="0">
              <a:lnSpc>
                <a:spcPct val="100000"/>
              </a:lnSpc>
              <a:spcBef>
                <a:spcPts val="600"/>
              </a:spcBef>
              <a:buClr>
                <a:srgbClr val="A5A5A5"/>
              </a:buClr>
              <a:buFont typeface="Noto Sans Symbols"/>
              <a:buNone/>
              <a:defRPr sz="2600" b="0" i="0" u="none" strike="noStrike" cap="none">
                <a:solidFill>
                  <a:schemeClr val="accent2"/>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000" b="1"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800" b="1"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600" b="1"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600" b="1" i="0" u="none" strike="noStrike" cap="none">
                <a:solidFill>
                  <a:srgbClr val="262626"/>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4"/>
          </p:nvPr>
        </p:nvSpPr>
        <p:spPr>
          <a:xfrm>
            <a:off x="4779494" y="2590800"/>
            <a:ext cx="3931919" cy="3535362"/>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3 Pictures with Caption">
    <p:spTree>
      <p:nvGrpSpPr>
        <p:cNvPr id="1" name="Shape 73"/>
        <p:cNvGrpSpPr/>
        <p:nvPr/>
      </p:nvGrpSpPr>
      <p:grpSpPr>
        <a:xfrm>
          <a:off x="0" y="0"/>
          <a:ext cx="0" cy="0"/>
          <a:chOff x="0" y="0"/>
          <a:chExt cx="0" cy="0"/>
        </a:xfrm>
      </p:grpSpPr>
      <p:sp>
        <p:nvSpPr>
          <p:cNvPr id="74" name="Shape 74"/>
          <p:cNvSpPr/>
          <p:nvPr/>
        </p:nvSpPr>
        <p:spPr>
          <a:xfrm>
            <a:off x="3021013" y="4801575"/>
            <a:ext cx="5837237"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75" name="Shape 75"/>
          <p:cNvGrpSpPr/>
          <p:nvPr/>
        </p:nvGrpSpPr>
        <p:grpSpPr>
          <a:xfrm>
            <a:off x="284162" y="6263388"/>
            <a:ext cx="8576373" cy="137410"/>
            <a:chOff x="284162" y="1759424"/>
            <a:chExt cx="8576373" cy="137410"/>
          </a:xfrm>
        </p:grpSpPr>
        <p:sp>
          <p:nvSpPr>
            <p:cNvPr id="76" name="Shape 76"/>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77" name="Shape 77"/>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78" name="Shape 78"/>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79" name="Shape 79"/>
          <p:cNvSpPr txBox="1">
            <a:spLocks noGrp="1"/>
          </p:cNvSpPr>
          <p:nvPr>
            <p:ph type="title"/>
          </p:nvPr>
        </p:nvSpPr>
        <p:spPr>
          <a:xfrm>
            <a:off x="3031660" y="4800600"/>
            <a:ext cx="5691651"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8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a:spLocks noGrp="1"/>
          </p:cNvSpPr>
          <p:nvPr>
            <p:ph type="pic" idx="2"/>
          </p:nvPr>
        </p:nvSpPr>
        <p:spPr>
          <a:xfrm>
            <a:off x="3021014" y="457199"/>
            <a:ext cx="5833871" cy="435254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body" idx="1"/>
          </p:nvPr>
        </p:nvSpPr>
        <p:spPr>
          <a:xfrm>
            <a:off x="3069805" y="5367337"/>
            <a:ext cx="5653506" cy="804861"/>
          </a:xfrm>
          <a:prstGeom prst="rect">
            <a:avLst/>
          </a:prstGeom>
          <a:noFill/>
          <a:ln>
            <a:noFill/>
          </a:ln>
        </p:spPr>
        <p:txBody>
          <a:bodyPr lIns="91425" tIns="91425" rIns="91425" bIns="91425" anchor="t" anchorCtr="0"/>
          <a:lstStyle>
            <a:lvl1pPr marL="0" marR="0" lvl="0" indent="0" algn="l" rtl="0">
              <a:spcBef>
                <a:spcPts val="60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85" name="Shape 85"/>
          <p:cNvSpPr>
            <a:spLocks noGrp="1"/>
          </p:cNvSpPr>
          <p:nvPr>
            <p:ph type="pic" idx="3"/>
          </p:nvPr>
        </p:nvSpPr>
        <p:spPr>
          <a:xfrm>
            <a:off x="284163" y="457200"/>
            <a:ext cx="2736850" cy="2907791"/>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6" name="Shape 86"/>
          <p:cNvSpPr>
            <a:spLocks noGrp="1"/>
          </p:cNvSpPr>
          <p:nvPr>
            <p:ph type="pic" idx="4"/>
          </p:nvPr>
        </p:nvSpPr>
        <p:spPr>
          <a:xfrm>
            <a:off x="284163" y="3364992"/>
            <a:ext cx="2736850" cy="2898648"/>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Picture, and Caption">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3657600" y="914400"/>
            <a:ext cx="5195046" cy="5211763"/>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92" name="Shape 92"/>
          <p:cNvSpPr/>
          <p:nvPr/>
        </p:nvSpPr>
        <p:spPr>
          <a:xfrm>
            <a:off x="284162" y="4267200"/>
            <a:ext cx="2743199" cy="2120153"/>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sp>
        <p:nvSpPr>
          <p:cNvPr id="93" name="Shape 93"/>
          <p:cNvSpPr txBox="1">
            <a:spLocks noGrp="1"/>
          </p:cNvSpPr>
          <p:nvPr>
            <p:ph type="body" idx="2"/>
          </p:nvPr>
        </p:nvSpPr>
        <p:spPr>
          <a:xfrm>
            <a:off x="419100" y="4953001"/>
            <a:ext cx="2472016" cy="124609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title"/>
          </p:nvPr>
        </p:nvSpPr>
        <p:spPr>
          <a:xfrm>
            <a:off x="410764" y="4419600"/>
            <a:ext cx="2475394" cy="51098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0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5" name="Shape 95"/>
          <p:cNvSpPr>
            <a:spLocks noGrp="1"/>
          </p:cNvSpPr>
          <p:nvPr>
            <p:ph type="pic" idx="3"/>
          </p:nvPr>
        </p:nvSpPr>
        <p:spPr>
          <a:xfrm>
            <a:off x="284163" y="594360"/>
            <a:ext cx="2743199" cy="3675888"/>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grpSp>
        <p:nvGrpSpPr>
          <p:cNvPr id="96" name="Shape 96"/>
          <p:cNvGrpSpPr/>
          <p:nvPr/>
        </p:nvGrpSpPr>
        <p:grpSpPr>
          <a:xfrm>
            <a:off x="284162" y="461682"/>
            <a:ext cx="8576373" cy="137410"/>
            <a:chOff x="284162" y="1759424"/>
            <a:chExt cx="8576373" cy="137410"/>
          </a:xfrm>
        </p:grpSpPr>
        <p:sp>
          <p:nvSpPr>
            <p:cNvPr id="97" name="Shape 97"/>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98" name="Shape 98"/>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99" name="Shape 99"/>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Shape 100"/>
        <p:cNvGrpSpPr/>
        <p:nvPr/>
      </p:nvGrpSpPr>
      <p:grpSpPr>
        <a:xfrm>
          <a:off x="0" y="0"/>
          <a:ext cx="0" cy="0"/>
          <a:chOff x="0" y="0"/>
          <a:chExt cx="0" cy="0"/>
        </a:xfrm>
      </p:grpSpPr>
      <p:sp>
        <p:nvSpPr>
          <p:cNvPr id="101" name="Shape 101"/>
          <p:cNvSpPr/>
          <p:nvPr/>
        </p:nvSpPr>
        <p:spPr>
          <a:xfrm>
            <a:off x="284162" y="444727"/>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sp>
        <p:nvSpPr>
          <p:cNvPr id="102" name="Shape 102"/>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105" name="Shape 105"/>
          <p:cNvSpPr>
            <a:spLocks noGrp="1"/>
          </p:cNvSpPr>
          <p:nvPr>
            <p:ph type="pic" idx="2"/>
          </p:nvPr>
        </p:nvSpPr>
        <p:spPr>
          <a:xfrm>
            <a:off x="284162" y="2017058"/>
            <a:ext cx="8574086" cy="4377390"/>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subTitle" idx="1"/>
          </p:nvPr>
        </p:nvSpPr>
        <p:spPr>
          <a:xfrm>
            <a:off x="472420" y="1532965"/>
            <a:ext cx="7754284" cy="484093"/>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ctr" rtl="0">
              <a:spcBef>
                <a:spcPts val="600"/>
              </a:spcBef>
              <a:buClr>
                <a:srgbClr val="3F3F3F"/>
              </a:buClr>
              <a:buFont typeface="Noto Sans Symbols"/>
              <a:buNone/>
              <a:defRPr sz="2200" b="0" i="0" u="none" strike="noStrike" cap="none">
                <a:solidFill>
                  <a:srgbClr val="888888"/>
                </a:solidFill>
                <a:latin typeface="Calibri"/>
                <a:ea typeface="Calibri"/>
                <a:cs typeface="Calibri"/>
                <a:sym typeface="Calibri"/>
              </a:defRPr>
            </a:lvl2pPr>
            <a:lvl3pPr marL="914400" marR="0" lvl="2" indent="0" algn="ctr" rtl="0">
              <a:spcBef>
                <a:spcPts val="600"/>
              </a:spcBef>
              <a:buClr>
                <a:srgbClr val="A5A5A5"/>
              </a:buClr>
              <a:buFont typeface="Noto Sans Symbols"/>
              <a:buNone/>
              <a:defRPr sz="2000" b="0" i="0" u="none" strike="noStrike" cap="none">
                <a:solidFill>
                  <a:srgbClr val="888888"/>
                </a:solidFill>
                <a:latin typeface="Calibri"/>
                <a:ea typeface="Calibri"/>
                <a:cs typeface="Calibri"/>
                <a:sym typeface="Calibri"/>
              </a:defRPr>
            </a:lvl3pPr>
            <a:lvl4pPr marL="1371600" marR="0" lvl="3" indent="0" algn="ctr"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4pPr>
            <a:lvl5pPr marL="1828800" marR="0" lvl="4" indent="0" algn="ctr" rtl="0">
              <a:spcBef>
                <a:spcPts val="600"/>
              </a:spcBef>
              <a:buClr>
                <a:srgbClr val="A5A5A5"/>
              </a:buClr>
              <a:buFont typeface="Noto Sans Symbols"/>
              <a:buNone/>
              <a:defRPr sz="18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grpSp>
        <p:nvGrpSpPr>
          <p:cNvPr id="107" name="Shape 107"/>
          <p:cNvGrpSpPr/>
          <p:nvPr/>
        </p:nvGrpSpPr>
        <p:grpSpPr>
          <a:xfrm>
            <a:off x="284162" y="1906542"/>
            <a:ext cx="8576373" cy="137410"/>
            <a:chOff x="284162" y="1759424"/>
            <a:chExt cx="8576373" cy="137410"/>
          </a:xfrm>
        </p:grpSpPr>
        <p:sp>
          <p:nvSpPr>
            <p:cNvPr id="108" name="Shape 108"/>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09" name="Shape 109"/>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0" name="Shape 110"/>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11" name="Shape 111"/>
          <p:cNvSpPr txBox="1"/>
          <p:nvPr/>
        </p:nvSpPr>
        <p:spPr>
          <a:xfrm>
            <a:off x="8230889" y="444727"/>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112" name="Shape 112"/>
          <p:cNvSpPr txBox="1">
            <a:spLocks noGrp="1"/>
          </p:cNvSpPr>
          <p:nvPr>
            <p:ph type="ctrTitle"/>
          </p:nvPr>
        </p:nvSpPr>
        <p:spPr>
          <a:xfrm>
            <a:off x="418633" y="444727"/>
            <a:ext cx="7810966" cy="1088237"/>
          </a:xfrm>
          <a:prstGeom prst="rect">
            <a:avLst/>
          </a:prstGeom>
          <a:noFill/>
          <a:ln>
            <a:noFill/>
          </a:ln>
        </p:spPr>
        <p:txBody>
          <a:bodyPr lIns="91425" tIns="91425" rIns="91425" bIns="91425" anchor="b" anchorCtr="0"/>
          <a:lstStyle>
            <a:lvl1pPr marL="0" marR="0" lvl="0" indent="0" algn="l" rtl="0">
              <a:lnSpc>
                <a:spcPct val="109523"/>
              </a:lnSpc>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3"/>
        <p:cNvGrpSpPr/>
        <p:nvPr/>
      </p:nvGrpSpPr>
      <p:grpSpPr>
        <a:xfrm>
          <a:off x="0" y="0"/>
          <a:ext cx="0" cy="0"/>
          <a:chOff x="0" y="0"/>
          <a:chExt cx="0" cy="0"/>
        </a:xfrm>
      </p:grpSpPr>
      <p:sp>
        <p:nvSpPr>
          <p:cNvPr id="114" name="Shape 114"/>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15" name="Shape 115"/>
          <p:cNvGrpSpPr/>
          <p:nvPr/>
        </p:nvGrpSpPr>
        <p:grpSpPr>
          <a:xfrm>
            <a:off x="284162" y="1577846"/>
            <a:ext cx="8576373" cy="137410"/>
            <a:chOff x="284162" y="1577846"/>
            <a:chExt cx="8576373" cy="137410"/>
          </a:xfrm>
        </p:grpSpPr>
        <p:sp>
          <p:nvSpPr>
            <p:cNvPr id="116" name="Shape 116"/>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7" name="Shape 117"/>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8" name="Shape 118"/>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19" name="Shape 119"/>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0" name="Shape 12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1781502" y="2133600"/>
            <a:ext cx="7076746" cy="3992562"/>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i="0" u="none" strike="noStrike" cap="none">
                <a:solidFill>
                  <a:srgbClr val="262626"/>
                </a:solidFill>
                <a:latin typeface="Calibri"/>
                <a:ea typeface="Calibri"/>
                <a:cs typeface="Calibri"/>
                <a:sym typeface="Calibri"/>
              </a:rPr>
              <a:t>‹#›</a:t>
            </a:fld>
            <a:endParaRPr lang="en-US" sz="1400" b="1" i="0" u="none" strike="noStrike" cap="none">
              <a:solidFill>
                <a:srgbClr val="262626"/>
              </a:solidFill>
              <a:latin typeface="Calibri"/>
              <a:ea typeface="Calibri"/>
              <a:cs typeface="Calibri"/>
              <a:sym typeface="Calibri"/>
            </a:endParaRPr>
          </a:p>
        </p:txBody>
      </p:sp>
      <p:sp>
        <p:nvSpPr>
          <p:cNvPr id="14" name="Shape 14"/>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429768" y="635072"/>
            <a:ext cx="8358397" cy="273921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300" i="1">
                <a:solidFill>
                  <a:schemeClr val="accent2"/>
                </a:solidFill>
                <a:latin typeface="Calibri"/>
                <a:ea typeface="Calibri"/>
                <a:cs typeface="Calibri"/>
                <a:sym typeface="Calibri"/>
              </a:rPr>
              <a:t>“To be news literate is to build knowledge, think critically, act civilly and participate in the democratic process.” </a:t>
            </a:r>
            <a:r>
              <a:rPr lang="en-US" sz="2300" i="1">
                <a:solidFill>
                  <a:schemeClr val="dk1"/>
                </a:solidFill>
                <a:latin typeface="Calibri"/>
                <a:ea typeface="Calibri"/>
                <a:cs typeface="Calibri"/>
                <a:sym typeface="Calibri"/>
              </a:rPr>
              <a:t>—Robert R. McCormick Foundation</a:t>
            </a:r>
          </a:p>
        </p:txBody>
      </p:sp>
      <p:sp>
        <p:nvSpPr>
          <p:cNvPr id="210" name="Shape 210"/>
          <p:cNvSpPr txBox="1">
            <a:spLocks noGrp="1"/>
          </p:cNvSpPr>
          <p:nvPr>
            <p:ph type="title"/>
          </p:nvPr>
        </p:nvSpPr>
        <p:spPr>
          <a:xfrm>
            <a:off x="429768" y="4814125"/>
            <a:ext cx="7772400" cy="1051560"/>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What is news literacy?</a:t>
            </a:r>
          </a:p>
        </p:txBody>
      </p:sp>
      <p:sp>
        <p:nvSpPr>
          <p:cNvPr id="211" name="Shape 211"/>
          <p:cNvSpPr txBox="1">
            <a:spLocks noGrp="1"/>
          </p:cNvSpPr>
          <p:nvPr>
            <p:ph type="body" idx="1"/>
          </p:nvPr>
        </p:nvSpPr>
        <p:spPr>
          <a:xfrm>
            <a:off x="475487" y="5861303"/>
            <a:ext cx="7735824" cy="402336"/>
          </a:xfrm>
          <a:prstGeom prst="rect">
            <a:avLst/>
          </a:prstGeom>
          <a:noFill/>
          <a:ln>
            <a:noFill/>
          </a:ln>
        </p:spPr>
        <p:txBody>
          <a:bodyPr lIns="91425" tIns="45700" rIns="91425" bIns="45700" anchor="t" anchorCtr="0">
            <a:noAutofit/>
          </a:bodyPr>
          <a:lstStyle/>
          <a:p>
            <a:pPr marL="0" marR="0" lvl="0" indent="0" algn="l" rtl="0">
              <a:spcBef>
                <a:spcPts val="0"/>
              </a:spcBef>
              <a:buClr>
                <a:srgbClr val="A5A5A5"/>
              </a:buClr>
              <a:buSzPct val="25000"/>
              <a:buFont typeface="Noto Sans Symbols"/>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p:nvPr/>
        </p:nvSpPr>
        <p:spPr>
          <a:xfrm>
            <a:off x="387212" y="975841"/>
            <a:ext cx="8756787" cy="5120157"/>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342900" marR="0" lvl="0" indent="-342900" algn="l" rtl="0">
              <a:lnSpc>
                <a:spcPct val="100000"/>
              </a:lnSpc>
              <a:spcBef>
                <a:spcPts val="0"/>
              </a:spcBef>
              <a:spcAft>
                <a:spcPts val="0"/>
              </a:spcAft>
              <a:buSzPct val="25000"/>
              <a:buNone/>
            </a:pPr>
            <a:r>
              <a:rPr lang="en-US" sz="3200" b="0" i="0" u="none" strike="noStrike" cap="none">
                <a:solidFill>
                  <a:schemeClr val="accent2"/>
                </a:solidFill>
                <a:latin typeface="Calibri"/>
                <a:ea typeface="Calibri"/>
                <a:cs typeface="Calibri"/>
                <a:sym typeface="Calibri"/>
              </a:rPr>
              <a:t>How do we know what to believe on the Internet?</a:t>
            </a:r>
          </a:p>
          <a:p>
            <a:pPr marL="342900" marR="0" lvl="0" indent="-342900" algn="l" rtl="0">
              <a:lnSpc>
                <a:spcPct val="100000"/>
              </a:lnSpc>
              <a:spcBef>
                <a:spcPts val="640"/>
              </a:spcBef>
              <a:spcAft>
                <a:spcPts val="0"/>
              </a:spcAft>
              <a:buNone/>
            </a:pP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SzPct val="25000"/>
              <a:buNone/>
            </a:pPr>
            <a:r>
              <a:rPr lang="en-US" sz="3200" b="0" i="0" u="none" strike="noStrike" cap="none">
                <a:solidFill>
                  <a:schemeClr val="dk1"/>
                </a:solidFill>
                <a:latin typeface="Calibri"/>
                <a:ea typeface="Calibri"/>
                <a:cs typeface="Calibri"/>
                <a:sym typeface="Calibri"/>
              </a:rPr>
              <a:t>Evaluate three areas:</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Authorship</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Content</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Format and structure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p:nvPr/>
        </p:nvSpPr>
        <p:spPr>
          <a:xfrm>
            <a:off x="685800" y="1099758"/>
            <a:ext cx="7772400" cy="4114800"/>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5"/>
              </a:buClr>
              <a:buSzPct val="25000"/>
              <a:buFont typeface="Calibri"/>
              <a:buNone/>
            </a:pPr>
            <a:r>
              <a:rPr lang="en-US" sz="3600" b="1" i="0" u="none" strike="noStrike" cap="none">
                <a:solidFill>
                  <a:schemeClr val="accent5"/>
                </a:solidFill>
                <a:latin typeface="Calibri"/>
                <a:ea typeface="Calibri"/>
                <a:cs typeface="Calibri"/>
                <a:sym typeface="Calibri"/>
              </a:rPr>
              <a:t>Authorship</a:t>
            </a:r>
          </a:p>
          <a:p>
            <a:pPr marL="342900" marR="0" lvl="0" indent="-342900" algn="l" rtl="0">
              <a:lnSpc>
                <a:spcPct val="90000"/>
              </a:lnSpc>
              <a:spcBef>
                <a:spcPts val="720"/>
              </a:spcBef>
              <a:spcAft>
                <a:spcPts val="0"/>
              </a:spcAft>
              <a:buClr>
                <a:schemeClr val="accent5"/>
              </a:buClr>
              <a:buSzPct val="25000"/>
              <a:buFont typeface="Calibri"/>
              <a:buNone/>
            </a:pPr>
            <a:r>
              <a:rPr lang="en-US" sz="3600" b="1" i="0" u="none" strike="noStrike" cap="none">
                <a:solidFill>
                  <a:schemeClr val="accent5"/>
                </a:solidFill>
                <a:latin typeface="Calibri"/>
                <a:ea typeface="Calibri"/>
                <a:cs typeface="Calibri"/>
                <a:sym typeface="Calibri"/>
              </a:rPr>
              <a:t> </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Does the site identify the individual or institution who authors the site? </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Is a contact person identified with an email address?</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Does the site have a commercial sponsor or co-sponsor?</a:t>
            </a:r>
            <a:r>
              <a:rPr lang="en-US" sz="2400" i="0" u="none" strike="noStrike" cap="none">
                <a:solidFill>
                  <a:schemeClr val="accent5"/>
                </a:solidFill>
                <a:latin typeface="Calibri"/>
                <a:ea typeface="Calibri"/>
                <a:cs typeface="Calibri"/>
                <a:sym typeface="Calibri"/>
              </a:rPr>
              <a:t> </a:t>
            </a:r>
          </a:p>
          <a:p>
            <a:pPr marL="342900" marR="0" lvl="0" indent="-342900" algn="l" rtl="0">
              <a:lnSpc>
                <a:spcPct val="90000"/>
              </a:lnSpc>
              <a:spcBef>
                <a:spcPts val="640"/>
              </a:spcBef>
              <a:spcAft>
                <a:spcPts val="0"/>
              </a:spcAft>
              <a:buClr>
                <a:schemeClr val="dk1"/>
              </a:buClr>
              <a:buFont typeface="Calibri"/>
              <a:buNone/>
            </a:pPr>
            <a:endParaRPr sz="3200" i="0" u="none" strike="noStrike" cap="none">
              <a:solidFill>
                <a:schemeClr val="accent5"/>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p:nvPr/>
        </p:nvSpPr>
        <p:spPr>
          <a:xfrm>
            <a:off x="495631" y="975841"/>
            <a:ext cx="6195384" cy="4157548"/>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buClr>
                <a:schemeClr val="accent2"/>
              </a:buClr>
              <a:buSzPct val="25000"/>
              <a:buFont typeface="Calibri"/>
              <a:buNone/>
            </a:pPr>
            <a:r>
              <a:rPr lang="en-US" sz="4200">
                <a:solidFill>
                  <a:schemeClr val="accent2"/>
                </a:solidFill>
                <a:latin typeface="Calibri"/>
                <a:ea typeface="Calibri"/>
                <a:cs typeface="Calibri"/>
                <a:sym typeface="Calibri"/>
              </a:rPr>
              <a:t>Content </a:t>
            </a:r>
          </a:p>
          <a:p>
            <a:pPr marL="609600" marR="0" lvl="0" indent="-609600" algn="l" rtl="0">
              <a:lnSpc>
                <a:spcPct val="90000"/>
              </a:lnSpc>
              <a:spcBef>
                <a:spcPts val="0"/>
              </a:spcBef>
              <a:buNone/>
            </a:pPr>
            <a:endParaRPr sz="2600">
              <a:solidFill>
                <a:schemeClr val="accent2"/>
              </a:solidFill>
              <a:latin typeface="Calibri"/>
              <a:ea typeface="Calibri"/>
              <a:cs typeface="Calibri"/>
              <a:sym typeface="Calibri"/>
            </a:endParaRPr>
          </a:p>
          <a:p>
            <a:pPr marL="609600" marR="0" lvl="0" indent="-609600" algn="l" rtl="0">
              <a:lnSpc>
                <a:spcPct val="90000"/>
              </a:lnSpc>
              <a:spcBef>
                <a:spcPts val="0"/>
              </a:spcBef>
              <a:buSzPct val="25000"/>
              <a:buNone/>
            </a:pPr>
            <a:r>
              <a:rPr lang="en-US" sz="2600">
                <a:solidFill>
                  <a:schemeClr val="accent2"/>
                </a:solidFill>
                <a:latin typeface="Calibri"/>
                <a:ea typeface="Calibri"/>
                <a:cs typeface="Calibri"/>
                <a:sym typeface="Calibri"/>
              </a:rPr>
              <a:t>What is the purpose of this site?</a:t>
            </a:r>
          </a:p>
          <a:p>
            <a:pPr marL="609600" marR="0" lvl="0" indent="-609600" algn="l" rtl="0">
              <a:lnSpc>
                <a:spcPct val="90000"/>
              </a:lnSpc>
              <a:spcBef>
                <a:spcPts val="0"/>
              </a:spcBef>
              <a:buNone/>
            </a:pPr>
            <a:endParaRPr sz="2800">
              <a:solidFill>
                <a:schemeClr val="accent2"/>
              </a:solidFill>
              <a:latin typeface="Calibri"/>
              <a:ea typeface="Calibri"/>
              <a:cs typeface="Calibri"/>
              <a:sym typeface="Calibri"/>
            </a:endParaRP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inform?  </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teach?  </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persuade?</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express?</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entertain?</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make money?</a:t>
            </a:r>
          </a:p>
          <a:p>
            <a:pPr marL="609600" marR="0" lvl="0" indent="-609600" algn="l" rtl="0">
              <a:lnSpc>
                <a:spcPct val="90000"/>
              </a:lnSpc>
              <a:spcBef>
                <a:spcPts val="0"/>
              </a:spcBef>
              <a:buClr>
                <a:schemeClr val="dk1"/>
              </a:buClr>
              <a:buFont typeface="Calibri"/>
              <a:buNone/>
            </a:pPr>
            <a:endParaRPr sz="2800">
              <a:solidFill>
                <a:schemeClr val="accent2"/>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p:nvPr/>
        </p:nvSpPr>
        <p:spPr>
          <a:xfrm>
            <a:off x="685800" y="1295400"/>
            <a:ext cx="7772400" cy="4114800"/>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609600" marR="0" lvl="0" indent="-609600" algn="l" rtl="0">
              <a:lnSpc>
                <a:spcPct val="90000"/>
              </a:lnSpc>
              <a:spcBef>
                <a:spcPts val="0"/>
              </a:spcBef>
              <a:spcAft>
                <a:spcPts val="0"/>
              </a:spcAft>
              <a:buClr>
                <a:schemeClr val="dk2"/>
              </a:buClr>
              <a:buSzPct val="25000"/>
              <a:buFont typeface="Calibri"/>
              <a:buNone/>
            </a:pPr>
            <a:r>
              <a:rPr lang="en-US" sz="3200" b="1" i="0" u="none" strike="noStrike" cap="none">
                <a:solidFill>
                  <a:schemeClr val="dk2"/>
                </a:solidFill>
                <a:latin typeface="Calibri"/>
                <a:ea typeface="Calibri"/>
                <a:cs typeface="Calibri"/>
                <a:sym typeface="Calibri"/>
              </a:rPr>
              <a:t>Format and Structure </a:t>
            </a:r>
          </a:p>
          <a:p>
            <a:pPr marL="609600" marR="0" lvl="0" indent="-609600" algn="l" rtl="0">
              <a:lnSpc>
                <a:spcPct val="90000"/>
              </a:lnSpc>
              <a:spcBef>
                <a:spcPts val="480"/>
              </a:spcBef>
              <a:spcAft>
                <a:spcPts val="0"/>
              </a:spcAft>
              <a:buClr>
                <a:schemeClr val="dk1"/>
              </a:buClr>
              <a:buFont typeface="Calibri"/>
              <a:buNone/>
            </a:pPr>
            <a:endParaRPr sz="2400" i="0" u="none" strike="noStrike" cap="none">
              <a:solidFill>
                <a:schemeClr val="dk2"/>
              </a:solidFill>
              <a:latin typeface="Calibri"/>
              <a:ea typeface="Calibri"/>
              <a:cs typeface="Calibri"/>
              <a:sym typeface="Calibri"/>
            </a:endParaRP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Is the site easily readable and navigable? </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Do the graphics enhance the information or merely decorate the website?</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Does the site provide for interactivity and exchange?</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Are the spelling and grammar flawless?</a:t>
            </a:r>
          </a:p>
          <a:p>
            <a:pPr marL="609600" marR="0" lvl="0" indent="-609600" algn="l" rtl="0">
              <a:lnSpc>
                <a:spcPct val="90000"/>
              </a:lnSpc>
              <a:spcBef>
                <a:spcPts val="560"/>
              </a:spcBef>
              <a:spcAft>
                <a:spcPts val="0"/>
              </a:spcAft>
              <a:buClr>
                <a:schemeClr val="dk1"/>
              </a:buClr>
              <a:buFont typeface="Calibri"/>
              <a:buNone/>
            </a:pPr>
            <a:endParaRPr sz="2800" i="0" u="none" strike="noStrike" cap="none">
              <a:solidFill>
                <a:schemeClr val="dk2"/>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Final thoughts</a:t>
            </a:r>
          </a:p>
        </p:txBody>
      </p:sp>
      <p:sp>
        <p:nvSpPr>
          <p:cNvPr id="303" name="Shape 303"/>
          <p:cNvSpPr txBox="1"/>
          <p:nvPr/>
        </p:nvSpPr>
        <p:spPr>
          <a:xfrm>
            <a:off x="284162" y="2029132"/>
            <a:ext cx="8686800" cy="1143000"/>
          </a:xfrm>
          <a:prstGeom prst="rect">
            <a:avLst/>
          </a:prstGeom>
          <a:noFill/>
          <a:ln>
            <a:noFill/>
          </a:ln>
          <a:effectLst>
            <a:outerShdw blurRad="68580" dist="38098" dir="2700000" algn="ctr" rotWithShape="0">
              <a:srgbClr val="FFFFFF">
                <a:alpha val="7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Calibri"/>
              <a:buNone/>
            </a:pPr>
            <a:r>
              <a:rPr lang="en-US" sz="4000" b="1" i="0" u="none" strike="noStrike" cap="none">
                <a:solidFill>
                  <a:schemeClr val="dk2"/>
                </a:solidFill>
                <a:latin typeface="Calibri"/>
                <a:ea typeface="Calibri"/>
                <a:cs typeface="Calibri"/>
                <a:sym typeface="Calibri"/>
              </a:rPr>
              <a:t>“A good newspaper, I suppose, is a nation talking to itself.”</a:t>
            </a:r>
          </a:p>
        </p:txBody>
      </p:sp>
      <p:sp>
        <p:nvSpPr>
          <p:cNvPr id="304" name="Shape 304"/>
          <p:cNvSpPr txBox="1"/>
          <p:nvPr/>
        </p:nvSpPr>
        <p:spPr>
          <a:xfrm>
            <a:off x="3676314" y="2948532"/>
            <a:ext cx="1775623" cy="1066799"/>
          </a:xfrm>
          <a:prstGeom prst="rect">
            <a:avLst/>
          </a:prstGeom>
          <a:noFill/>
          <a:ln>
            <a:noFill/>
          </a:ln>
          <a:effectLst>
            <a:outerShdw blurRad="45719" dist="12700" dir="2700000" algn="ctr" rotWithShape="0">
              <a:srgbClr val="FFFFFF">
                <a:alpha val="74901"/>
              </a:srgbClr>
            </a:outerShdw>
          </a:effectLst>
        </p:spPr>
        <p:txBody>
          <a:bodyPr lIns="91425" tIns="45700" rIns="91425" bIns="45700" anchor="ctr" anchorCtr="0">
            <a:noAutofit/>
          </a:bodyPr>
          <a:lstStyle/>
          <a:p>
            <a:pPr marL="0" marR="0" lvl="0" indent="0" algn="l" rtl="0">
              <a:lnSpc>
                <a:spcPct val="100000"/>
              </a:lnSpc>
              <a:spcBef>
                <a:spcPts val="0"/>
              </a:spcBef>
              <a:spcAft>
                <a:spcPts val="0"/>
              </a:spcAft>
              <a:buClr>
                <a:schemeClr val="dk2"/>
              </a:buClr>
              <a:buSzPct val="25000"/>
              <a:buFont typeface="Noto Sans Symbols"/>
              <a:buNone/>
            </a:pPr>
            <a:r>
              <a:rPr lang="en-US" sz="2000" b="0" i="1" u="none" strike="noStrike" cap="none">
                <a:solidFill>
                  <a:schemeClr val="dk1"/>
                </a:solidFill>
                <a:latin typeface="Calibri"/>
                <a:ea typeface="Calibri"/>
                <a:cs typeface="Calibri"/>
                <a:sym typeface="Calibri"/>
              </a:rPr>
              <a:t>—Arthur Miller</a:t>
            </a:r>
          </a:p>
        </p:txBody>
      </p:sp>
      <p:sp>
        <p:nvSpPr>
          <p:cNvPr id="305" name="Shape 305"/>
          <p:cNvSpPr txBox="1"/>
          <p:nvPr/>
        </p:nvSpPr>
        <p:spPr>
          <a:xfrm>
            <a:off x="284162" y="5049594"/>
            <a:ext cx="8574086" cy="138499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a:solidFill>
                  <a:schemeClr val="accent1"/>
                </a:solidFill>
                <a:latin typeface="Calibri"/>
                <a:ea typeface="Calibri"/>
                <a:cs typeface="Calibri"/>
                <a:sym typeface="Calibri"/>
              </a:rPr>
              <a:t>If so, then news literacy demands we ask not only what is being said, but what isn’t, and why.</a:t>
            </a:r>
          </a:p>
          <a:p>
            <a:pPr marL="0" marR="0" lvl="0" indent="0" algn="ctr" rtl="0">
              <a:spcBef>
                <a:spcPts val="0"/>
              </a:spcBef>
              <a:buNone/>
            </a:pPr>
            <a:endParaRPr sz="2800">
              <a:solidFill>
                <a:schemeClr val="accen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A tale of two literacies</a:t>
            </a:r>
          </a:p>
        </p:txBody>
      </p:sp>
      <p:sp>
        <p:nvSpPr>
          <p:cNvPr id="218" name="Shape 218"/>
          <p:cNvSpPr txBox="1">
            <a:spLocks noGrp="1"/>
          </p:cNvSpPr>
          <p:nvPr>
            <p:ph type="body" idx="1"/>
          </p:nvPr>
        </p:nvSpPr>
        <p:spPr>
          <a:xfrm>
            <a:off x="403412" y="1735138"/>
            <a:ext cx="3931919" cy="83324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buClr>
                <a:srgbClr val="A5A5A5"/>
              </a:buClr>
              <a:buSzPct val="25000"/>
              <a:buFont typeface="Noto Sans Symbols"/>
              <a:buNone/>
            </a:pPr>
            <a:r>
              <a:rPr lang="en-US" sz="2600" b="0" i="0" u="none" strike="noStrike" cap="none">
                <a:solidFill>
                  <a:schemeClr val="accent1"/>
                </a:solidFill>
                <a:latin typeface="Calibri"/>
                <a:ea typeface="Calibri"/>
                <a:cs typeface="Calibri"/>
                <a:sym typeface="Calibri"/>
              </a:rPr>
              <a:t>Media Literacy</a:t>
            </a:r>
          </a:p>
        </p:txBody>
      </p:sp>
      <p:sp>
        <p:nvSpPr>
          <p:cNvPr id="219" name="Shape 219"/>
          <p:cNvSpPr txBox="1">
            <a:spLocks noGrp="1"/>
          </p:cNvSpPr>
          <p:nvPr>
            <p:ph type="body" idx="2"/>
          </p:nvPr>
        </p:nvSpPr>
        <p:spPr>
          <a:xfrm>
            <a:off x="403412" y="2590800"/>
            <a:ext cx="3931919" cy="4007749"/>
          </a:xfrm>
          <a:prstGeom prst="rect">
            <a:avLst/>
          </a:prstGeom>
          <a:noFill/>
          <a:ln>
            <a:noFill/>
          </a:ln>
        </p:spPr>
        <p:txBody>
          <a:bodyPr lIns="91425" tIns="45700" rIns="91425" bIns="45700" anchor="t" anchorCtr="0">
            <a:noAutofit/>
          </a:bodyPr>
          <a:lstStyle/>
          <a:p>
            <a:pPr marL="454025" marR="0" lvl="0" indent="-454025" algn="l" rtl="0">
              <a:lnSpc>
                <a:spcPct val="80000"/>
              </a:lnSpc>
              <a:spcBef>
                <a:spcPts val="0"/>
              </a:spcBef>
              <a:spcAft>
                <a:spcPts val="0"/>
              </a:spcAft>
              <a:buClr>
                <a:srgbClr val="A5A5A5"/>
              </a:buClr>
              <a:buSzPct val="88578"/>
              <a:buFont typeface="Noto Sans Symbols"/>
              <a:buChar char="↗"/>
            </a:pPr>
            <a:r>
              <a:rPr lang="en-US" sz="1870" b="0" i="0" u="none" strike="noStrike" cap="none">
                <a:solidFill>
                  <a:srgbClr val="262626"/>
                </a:solidFill>
                <a:latin typeface="Calibri"/>
                <a:ea typeface="Calibri"/>
                <a:cs typeface="Calibri"/>
                <a:sym typeface="Calibri"/>
              </a:rPr>
              <a:t>Concerned with the greater understanding of the communication processes required to understand and consume many forms of media.</a:t>
            </a:r>
          </a:p>
          <a:p>
            <a:pPr marL="454025" marR="0" lvl="0" indent="-454025" algn="l" rtl="0">
              <a:lnSpc>
                <a:spcPct val="80000"/>
              </a:lnSpc>
              <a:spcBef>
                <a:spcPts val="2000"/>
              </a:spcBef>
              <a:spcAft>
                <a:spcPts val="0"/>
              </a:spcAft>
              <a:buClr>
                <a:srgbClr val="A5A5A5"/>
              </a:buClr>
              <a:buSzPct val="88578"/>
              <a:buFont typeface="Noto Sans Symbols"/>
              <a:buNone/>
            </a:pPr>
            <a:endParaRPr sz="1870" b="0" i="0" u="none" strike="noStrike" cap="none">
              <a:solidFill>
                <a:srgbClr val="262626"/>
              </a:solidFill>
              <a:latin typeface="Calibri"/>
              <a:ea typeface="Calibri"/>
              <a:cs typeface="Calibri"/>
              <a:sym typeface="Calibri"/>
            </a:endParaRPr>
          </a:p>
          <a:p>
            <a:pPr marL="454025" marR="0" lvl="0" indent="-454025" algn="l" rtl="0">
              <a:lnSpc>
                <a:spcPct val="80000"/>
              </a:lnSpc>
              <a:spcBef>
                <a:spcPts val="2000"/>
              </a:spcBef>
              <a:spcAft>
                <a:spcPts val="0"/>
              </a:spcAft>
              <a:buClr>
                <a:srgbClr val="A5A5A5"/>
              </a:buClr>
              <a:buSzPct val="88578"/>
              <a:buFont typeface="Noto Sans Symbols"/>
              <a:buChar char="↗"/>
            </a:pPr>
            <a:r>
              <a:rPr lang="en-US" sz="1870" b="0" i="0" u="none" strike="noStrike" cap="none">
                <a:solidFill>
                  <a:schemeClr val="dk1"/>
                </a:solidFill>
                <a:latin typeface="Calibri"/>
                <a:ea typeface="Calibri"/>
                <a:cs typeface="Calibri"/>
                <a:sym typeface="Calibri"/>
              </a:rPr>
              <a:t>“Media literacy is the ability to encode and decode the symbols transmitted via media and the ability to synthesize, analyze and produce mediated messages.” —</a:t>
            </a:r>
            <a:r>
              <a:rPr lang="en-US" sz="1870" b="0" i="1" u="none" strike="noStrike" cap="none">
                <a:solidFill>
                  <a:schemeClr val="dk1"/>
                </a:solidFill>
                <a:latin typeface="Calibri"/>
                <a:ea typeface="Calibri"/>
                <a:cs typeface="Calibri"/>
                <a:sym typeface="Calibri"/>
              </a:rPr>
              <a:t>National Association for Media Literacy Education</a:t>
            </a:r>
          </a:p>
          <a:p>
            <a:pPr marL="914400" marR="0" lvl="1" indent="-457200" algn="l" rtl="0">
              <a:lnSpc>
                <a:spcPct val="80000"/>
              </a:lnSpc>
              <a:spcBef>
                <a:spcPts val="600"/>
              </a:spcBef>
              <a:buClr>
                <a:srgbClr val="3F3F3F"/>
              </a:buClr>
              <a:buSzPct val="25000"/>
              <a:buFont typeface="Noto Sans Symbols"/>
              <a:buNone/>
            </a:pPr>
            <a:r>
              <a:rPr lang="en-US" sz="1700" b="0" i="0" u="none" strike="noStrike" cap="none">
                <a:solidFill>
                  <a:schemeClr val="dk1"/>
                </a:solidFill>
                <a:latin typeface="Calibri"/>
                <a:ea typeface="Calibri"/>
                <a:cs typeface="Calibri"/>
                <a:sym typeface="Calibri"/>
              </a:rPr>
              <a:t>	</a:t>
            </a:r>
          </a:p>
        </p:txBody>
      </p:sp>
      <p:sp>
        <p:nvSpPr>
          <p:cNvPr id="220" name="Shape 220"/>
          <p:cNvSpPr txBox="1">
            <a:spLocks noGrp="1"/>
          </p:cNvSpPr>
          <p:nvPr>
            <p:ph type="body" idx="3"/>
          </p:nvPr>
        </p:nvSpPr>
        <p:spPr>
          <a:xfrm>
            <a:off x="4779494" y="1735138"/>
            <a:ext cx="3931919" cy="83324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buClr>
                <a:srgbClr val="A5A5A5"/>
              </a:buClr>
              <a:buSzPct val="25000"/>
              <a:buFont typeface="Noto Sans Symbols"/>
              <a:buNone/>
            </a:pPr>
            <a:r>
              <a:rPr lang="en-US" sz="2600" b="0" i="0" u="none" strike="noStrike" cap="none">
                <a:solidFill>
                  <a:schemeClr val="accent2"/>
                </a:solidFill>
                <a:latin typeface="Calibri"/>
                <a:ea typeface="Calibri"/>
                <a:cs typeface="Calibri"/>
                <a:sym typeface="Calibri"/>
              </a:rPr>
              <a:t>News Literacy</a:t>
            </a:r>
          </a:p>
        </p:txBody>
      </p:sp>
      <p:sp>
        <p:nvSpPr>
          <p:cNvPr id="221" name="Shape 221"/>
          <p:cNvSpPr txBox="1">
            <a:spLocks noGrp="1"/>
          </p:cNvSpPr>
          <p:nvPr>
            <p:ph type="body" idx="4"/>
          </p:nvPr>
        </p:nvSpPr>
        <p:spPr>
          <a:xfrm>
            <a:off x="4779494" y="2590800"/>
            <a:ext cx="3931919" cy="3535362"/>
          </a:xfrm>
          <a:prstGeom prst="rect">
            <a:avLst/>
          </a:prstGeom>
          <a:noFill/>
          <a:ln>
            <a:noFill/>
          </a:ln>
        </p:spPr>
        <p:txBody>
          <a:bodyPr lIns="91425" tIns="45700" rIns="91425" bIns="45700" anchor="t" anchorCtr="0">
            <a:noAutofit/>
          </a:bodyPr>
          <a:lstStyle/>
          <a:p>
            <a:pPr marL="454025" marR="0" lvl="0" indent="-454025" algn="l" rtl="0">
              <a:lnSpc>
                <a:spcPct val="90000"/>
              </a:lnSpc>
              <a:spcBef>
                <a:spcPts val="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Concerned specifically with how citizens discern truth in news media.</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Emphasizes value and role of news in democracy</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“How to know what to believe.” </a:t>
            </a:r>
            <a:r>
              <a:rPr lang="en-US" sz="2035" b="0" i="1" u="none" strike="noStrike" cap="none">
                <a:solidFill>
                  <a:srgbClr val="000000"/>
                </a:solidFill>
                <a:latin typeface="Calibri"/>
                <a:ea typeface="Calibri"/>
                <a:cs typeface="Calibri"/>
                <a:sym typeface="Calibri"/>
              </a:rPr>
              <a:t>— The News Literacy Project</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Aimed at consumers AND producers of news</a:t>
            </a:r>
          </a:p>
          <a:p>
            <a:pPr marL="914400" marR="0" lvl="1" indent="-457200" algn="l" rtl="0">
              <a:lnSpc>
                <a:spcPct val="90000"/>
              </a:lnSpc>
              <a:spcBef>
                <a:spcPts val="600"/>
              </a:spcBef>
              <a:spcAft>
                <a:spcPts val="0"/>
              </a:spcAft>
              <a:buClr>
                <a:srgbClr val="3F3F3F"/>
              </a:buClr>
              <a:buSzPct val="87631"/>
              <a:buFont typeface="Noto Sans Symbols"/>
              <a:buNone/>
            </a:pPr>
            <a:endParaRPr sz="1850" b="0" i="0" u="none" strike="noStrike" cap="none">
              <a:solidFill>
                <a:srgbClr val="990000"/>
              </a:solidFill>
              <a:latin typeface="Calibri"/>
              <a:ea typeface="Calibri"/>
              <a:cs typeface="Calibri"/>
              <a:sym typeface="Calibri"/>
            </a:endParaRPr>
          </a:p>
          <a:p>
            <a:pPr marL="914400" marR="0" lvl="1" indent="-457200" algn="l" rtl="0">
              <a:lnSpc>
                <a:spcPct val="90000"/>
              </a:lnSpc>
              <a:spcBef>
                <a:spcPts val="600"/>
              </a:spcBef>
              <a:buClr>
                <a:srgbClr val="3F3F3F"/>
              </a:buClr>
              <a:buSzPct val="87631"/>
              <a:buFont typeface="Noto Sans Symbols"/>
              <a:buNone/>
            </a:pPr>
            <a:endParaRPr sz="185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495631" y="2354411"/>
            <a:ext cx="8084976" cy="135421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100" b="1">
                <a:solidFill>
                  <a:srgbClr val="729900"/>
                </a:solidFill>
                <a:latin typeface="Calibri"/>
                <a:ea typeface="Calibri"/>
                <a:cs typeface="Calibri"/>
                <a:sym typeface="Calibri"/>
              </a:rPr>
              <a:t>News literacy is a process, a skill set and an acquired disposition.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29768" y="5169514"/>
            <a:ext cx="7772400" cy="1051560"/>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Why news literacy matters</a:t>
            </a:r>
          </a:p>
        </p:txBody>
      </p:sp>
      <p:sp>
        <p:nvSpPr>
          <p:cNvPr id="234" name="Shape 234"/>
          <p:cNvSpPr txBox="1"/>
          <p:nvPr/>
        </p:nvSpPr>
        <p:spPr>
          <a:xfrm>
            <a:off x="429768" y="458985"/>
            <a:ext cx="8445120" cy="4002012"/>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“There is no global issue, no political arena, no academic discipline in which the statement of problems and the framing of possible solutions are not influenced by media coverage.”</a:t>
            </a:r>
            <a:r>
              <a:rPr lang="en-US" sz="1200" b="0" i="0" u="none" strike="noStrike" cap="none">
                <a:solidFill>
                  <a:schemeClr val="dk1"/>
                </a:solidFill>
                <a:latin typeface="Calibri"/>
                <a:ea typeface="Calibri"/>
                <a:cs typeface="Calibri"/>
                <a:sym typeface="Calibri"/>
              </a:rPr>
              <a:t> </a:t>
            </a:r>
          </a:p>
          <a:p>
            <a:pPr marL="342900" marR="0" lvl="0" indent="-342900" algn="l" rtl="0">
              <a:lnSpc>
                <a:spcPct val="90000"/>
              </a:lnSpc>
              <a:spcBef>
                <a:spcPts val="280"/>
              </a:spcBef>
              <a:spcAft>
                <a:spcPts val="0"/>
              </a:spcAft>
              <a:buSzPct val="25000"/>
              <a:buNone/>
            </a:pPr>
            <a:r>
              <a:rPr lang="en-US" sz="1200">
                <a:solidFill>
                  <a:schemeClr val="dk1"/>
                </a:solidFill>
                <a:latin typeface="Calibri"/>
                <a:ea typeface="Calibri"/>
                <a:cs typeface="Calibri"/>
                <a:sym typeface="Calibri"/>
              </a:rPr>
              <a:t>	</a:t>
            </a:r>
            <a:r>
              <a:rPr lang="en-US" sz="1400" b="0" i="0" u="none" strike="noStrike" cap="none">
                <a:solidFill>
                  <a:schemeClr val="dk1"/>
                </a:solidFill>
                <a:latin typeface="Calibri"/>
                <a:ea typeface="Calibri"/>
                <a:cs typeface="Calibri"/>
                <a:sym typeface="Calibri"/>
              </a:rPr>
              <a:t>— Salzburg Academy on Media &amp; Global Change</a:t>
            </a:r>
          </a:p>
          <a:p>
            <a:pPr marL="342900" marR="0" lvl="0" indent="-342900" algn="l" rtl="0">
              <a:lnSpc>
                <a:spcPct val="90000"/>
              </a:lnSpc>
              <a:spcBef>
                <a:spcPts val="236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Not all your students will become journalists, but all must face the obligations of what it means to be a citizen of democracy and lifelong media consumer</a:t>
            </a:r>
          </a:p>
          <a:p>
            <a:pPr marL="342900" marR="0" lvl="0" indent="-342900" algn="l" rtl="0">
              <a:lnSpc>
                <a:spcPct val="90000"/>
              </a:lnSpc>
              <a:spcBef>
                <a:spcPts val="236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News literate students make better journalists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418633" y="754527"/>
            <a:ext cx="7810966" cy="1088237"/>
          </a:xfrm>
          <a:prstGeom prst="rect">
            <a:avLst/>
          </a:prstGeom>
          <a:noFill/>
          <a:ln>
            <a:noFill/>
          </a:ln>
        </p:spPr>
        <p:txBody>
          <a:bodyPr lIns="91425" tIns="45700" rIns="91425" bIns="45700" anchor="b" anchorCtr="0">
            <a:noAutofit/>
          </a:bodyPr>
          <a:lstStyle/>
          <a:p>
            <a:pPr marL="0" marR="0" lvl="0" indent="0" algn="l" rtl="0">
              <a:lnSpc>
                <a:spcPct val="109523"/>
              </a:lnSpc>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In your classroom:</a:t>
            </a:r>
          </a:p>
        </p:txBody>
      </p:sp>
      <p:sp>
        <p:nvSpPr>
          <p:cNvPr id="241" name="Shape 241"/>
          <p:cNvSpPr txBox="1"/>
          <p:nvPr/>
        </p:nvSpPr>
        <p:spPr>
          <a:xfrm>
            <a:off x="472420" y="2476500"/>
            <a:ext cx="8001000" cy="1600199"/>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70000"/>
              <a:buFont typeface="Arial"/>
              <a:buChar char="•"/>
            </a:pPr>
            <a:r>
              <a:rPr lang="en-US" sz="2800" b="0" i="0" u="none" strike="noStrike" cap="none">
                <a:solidFill>
                  <a:srgbClr val="739900"/>
                </a:solidFill>
                <a:latin typeface="Calibri"/>
                <a:ea typeface="Calibri"/>
                <a:cs typeface="Calibri"/>
                <a:sym typeface="Calibri"/>
              </a:rPr>
              <a:t>Journalism skills address form and function</a:t>
            </a:r>
          </a:p>
          <a:p>
            <a:pPr marL="742950" marR="0" lvl="1" indent="-285750" algn="l" rtl="0">
              <a:lnSpc>
                <a:spcPct val="10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We ask: What goes first? What goes last? How do we best present an idea?</a:t>
            </a:r>
          </a:p>
        </p:txBody>
      </p:sp>
      <p:sp>
        <p:nvSpPr>
          <p:cNvPr id="242" name="Shape 242"/>
          <p:cNvSpPr/>
          <p:nvPr/>
        </p:nvSpPr>
        <p:spPr>
          <a:xfrm>
            <a:off x="472420" y="4099519"/>
            <a:ext cx="8001000" cy="1600199"/>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spcBef>
                <a:spcPts val="0"/>
              </a:spcBef>
              <a:spcAft>
                <a:spcPts val="0"/>
              </a:spcAft>
              <a:buClr>
                <a:schemeClr val="dk2"/>
              </a:buClr>
              <a:buSzPct val="70000"/>
              <a:buFont typeface="Arial"/>
              <a:buChar char="•"/>
            </a:pPr>
            <a:r>
              <a:rPr lang="en-US" sz="2800">
                <a:solidFill>
                  <a:srgbClr val="739900"/>
                </a:solidFill>
                <a:latin typeface="Calibri"/>
                <a:ea typeface="Calibri"/>
                <a:cs typeface="Calibri"/>
                <a:sym typeface="Calibri"/>
              </a:rPr>
              <a:t>News literacy addresses the prevailing concepts, structures and practices of today’s press</a:t>
            </a:r>
          </a:p>
          <a:p>
            <a:pPr marL="742950" marR="0" lvl="1" indent="-285750" algn="l" rtl="0">
              <a:spcBef>
                <a:spcPts val="520"/>
              </a:spcBef>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We ask: Why these sources? Why not those? Why now? How are </a:t>
            </a:r>
            <a:r>
              <a:rPr lang="en-US" sz="2600" b="0" i="1" u="none" strike="noStrike" cap="none">
                <a:solidFill>
                  <a:schemeClr val="dk1"/>
                </a:solidFill>
                <a:latin typeface="Calibri"/>
                <a:ea typeface="Calibri"/>
                <a:cs typeface="Calibri"/>
                <a:sym typeface="Calibri"/>
              </a:rPr>
              <a:t>xyz </a:t>
            </a:r>
            <a:r>
              <a:rPr lang="en-US" sz="2600" b="0" i="0" u="none" strike="noStrike" cap="none">
                <a:solidFill>
                  <a:schemeClr val="dk1"/>
                </a:solidFill>
                <a:latin typeface="Calibri"/>
                <a:ea typeface="Calibri"/>
                <a:cs typeface="Calibri"/>
                <a:sym typeface="Calibri"/>
              </a:rPr>
              <a:t>related? What is the larger context of this message? How do we know what’s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p:nvPr>
        </p:nvSpPr>
        <p:spPr>
          <a:xfrm>
            <a:off x="418633" y="444727"/>
            <a:ext cx="7810966" cy="1088237"/>
          </a:xfrm>
          <a:prstGeom prst="rect">
            <a:avLst/>
          </a:prstGeom>
          <a:noFill/>
          <a:ln>
            <a:noFill/>
          </a:ln>
        </p:spPr>
        <p:txBody>
          <a:bodyPr lIns="91425" tIns="45700" rIns="91425" bIns="45700" anchor="b" anchorCtr="0">
            <a:noAutofit/>
          </a:bodyPr>
          <a:lstStyle/>
          <a:p>
            <a:pPr marL="0" marR="0" lvl="0" indent="0" algn="l" rtl="0">
              <a:lnSpc>
                <a:spcPct val="109523"/>
              </a:lnSpc>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Nonstop news</a:t>
            </a:r>
          </a:p>
        </p:txBody>
      </p:sp>
      <p:sp>
        <p:nvSpPr>
          <p:cNvPr id="249" name="Shape 249"/>
          <p:cNvSpPr txBox="1">
            <a:spLocks noGrp="1"/>
          </p:cNvSpPr>
          <p:nvPr>
            <p:ph type="subTitle" idx="1"/>
          </p:nvPr>
        </p:nvSpPr>
        <p:spPr>
          <a:xfrm>
            <a:off x="472420" y="1532965"/>
            <a:ext cx="7754284" cy="48409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A5A5A5"/>
              </a:buClr>
              <a:buSzPct val="25000"/>
              <a:buFont typeface="Noto Sans Symbols"/>
              <a:buNone/>
            </a:pPr>
            <a:r>
              <a:rPr lang="en-US" sz="1800" b="0" i="0" u="none" strike="noStrike" cap="none">
                <a:solidFill>
                  <a:schemeClr val="lt1"/>
                </a:solidFill>
                <a:latin typeface="Calibri"/>
                <a:ea typeface="Calibri"/>
                <a:cs typeface="Calibri"/>
                <a:sym typeface="Calibri"/>
              </a:rPr>
              <a:t>How 24-hour news is redefining standards for accuracy</a:t>
            </a:r>
          </a:p>
        </p:txBody>
      </p:sp>
      <p:sp>
        <p:nvSpPr>
          <p:cNvPr id="250" name="Shape 250"/>
          <p:cNvSpPr txBox="1"/>
          <p:nvPr/>
        </p:nvSpPr>
        <p:spPr>
          <a:xfrm>
            <a:off x="398967" y="2286000"/>
            <a:ext cx="8001000" cy="4572000"/>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SzPct val="25000"/>
              <a:buNone/>
            </a:pPr>
            <a:r>
              <a:rPr lang="en-US" sz="2800" b="0" i="0" u="none" strike="noStrike" cap="none">
                <a:solidFill>
                  <a:srgbClr val="528A02"/>
                </a:solidFill>
                <a:latin typeface="Calibri"/>
                <a:ea typeface="Calibri"/>
                <a:cs typeface="Calibri"/>
                <a:sym typeface="Calibri"/>
              </a:rPr>
              <a:t>Instead of: </a:t>
            </a:r>
          </a:p>
          <a:p>
            <a:pPr marL="742950" marR="0" lvl="1" indent="-285750" algn="l" rtl="0">
              <a:lnSpc>
                <a:spcPct val="9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Teaching students how to adapt content for online mediums</a:t>
            </a:r>
          </a:p>
          <a:p>
            <a:pPr marL="342900" marR="0" lvl="0" indent="-342900" algn="l" rtl="0">
              <a:lnSpc>
                <a:spcPct val="90000"/>
              </a:lnSpc>
              <a:spcBef>
                <a:spcPts val="560"/>
              </a:spcBef>
              <a:spcAft>
                <a:spcPts val="0"/>
              </a:spcAft>
              <a:buSzPct val="25000"/>
              <a:buNone/>
            </a:pPr>
            <a:r>
              <a:rPr lang="en-US" sz="2800" b="0" i="0" u="none" strike="noStrike" cap="none">
                <a:solidFill>
                  <a:schemeClr val="accent2"/>
                </a:solidFill>
                <a:latin typeface="Calibri"/>
                <a:ea typeface="Calibri"/>
                <a:cs typeface="Calibri"/>
                <a:sym typeface="Calibri"/>
              </a:rPr>
              <a:t>Why not: </a:t>
            </a:r>
          </a:p>
          <a:p>
            <a:pPr marL="742950" marR="0" lvl="1" indent="-285750" algn="l" rtl="0">
              <a:lnSpc>
                <a:spcPct val="9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Develop skills to analyze online sources, fact-check breaking news and crowd-source for accuracy</a:t>
            </a:r>
          </a:p>
          <a:p>
            <a:pPr marL="342900" marR="0" lvl="0" indent="-342900" algn="l" rtl="0">
              <a:lnSpc>
                <a:spcPct val="90000"/>
              </a:lnSpc>
              <a:spcBef>
                <a:spcPts val="560"/>
              </a:spcBef>
              <a:spcAft>
                <a:spcPts val="0"/>
              </a:spcAft>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p:nvPr/>
        </p:nvSpPr>
        <p:spPr>
          <a:xfrm>
            <a:off x="1301030" y="1099758"/>
            <a:ext cx="7124691" cy="769441"/>
          </a:xfrm>
          <a:prstGeom prst="rect">
            <a:avLst/>
          </a:prstGeom>
          <a:noFill/>
          <a:ln>
            <a:noFill/>
          </a:ln>
        </p:spPr>
        <p:txBody>
          <a:bodyPr lIns="91425" tIns="45700" rIns="91425" bIns="45700" anchor="t" anchorCtr="0">
            <a:noAutofit/>
          </a:bodyPr>
          <a:lstStyle/>
          <a:p>
            <a:pPr marL="533400" marR="0" lvl="0" indent="-533400" algn="l" rtl="0">
              <a:spcBef>
                <a:spcPts val="0"/>
              </a:spcBef>
              <a:buSzPct val="25000"/>
              <a:buNone/>
            </a:pPr>
            <a:r>
              <a:rPr lang="en-US" sz="4400">
                <a:solidFill>
                  <a:schemeClr val="accent1"/>
                </a:solidFill>
                <a:latin typeface="Calibri"/>
                <a:ea typeface="Calibri"/>
                <a:cs typeface="Calibri"/>
                <a:sym typeface="Calibri"/>
              </a:rPr>
              <a:t>“A publish–then filter–world”</a:t>
            </a:r>
          </a:p>
        </p:txBody>
      </p:sp>
      <p:pic>
        <p:nvPicPr>
          <p:cNvPr id="257" name="Shape 257" descr="Screen shot 2013-07-02 at 5.18.05 PM.png"/>
          <p:cNvPicPr preferRelativeResize="0"/>
          <p:nvPr/>
        </p:nvPicPr>
        <p:blipFill rotWithShape="1">
          <a:blip r:embed="rId3">
            <a:alphaModFix/>
          </a:blip>
          <a:srcRect/>
          <a:stretch/>
        </p:blipFill>
        <p:spPr>
          <a:xfrm>
            <a:off x="589822" y="5295900"/>
            <a:ext cx="7835899" cy="1244599"/>
          </a:xfrm>
          <a:prstGeom prst="rect">
            <a:avLst/>
          </a:prstGeom>
          <a:noFill/>
          <a:ln>
            <a:noFill/>
          </a:ln>
        </p:spPr>
      </p:pic>
      <p:pic>
        <p:nvPicPr>
          <p:cNvPr id="258" name="Shape 258" descr="Screen shot 2013-07-02 at 5.17.56 PM.png"/>
          <p:cNvPicPr preferRelativeResize="0"/>
          <p:nvPr/>
        </p:nvPicPr>
        <p:blipFill rotWithShape="1">
          <a:blip r:embed="rId4">
            <a:alphaModFix/>
          </a:blip>
          <a:srcRect/>
          <a:stretch/>
        </p:blipFill>
        <p:spPr>
          <a:xfrm>
            <a:off x="4259326" y="3544364"/>
            <a:ext cx="3632199" cy="1231899"/>
          </a:xfrm>
          <a:prstGeom prst="rect">
            <a:avLst/>
          </a:prstGeom>
          <a:noFill/>
          <a:ln>
            <a:noFill/>
          </a:ln>
        </p:spPr>
      </p:pic>
      <p:pic>
        <p:nvPicPr>
          <p:cNvPr id="259" name="Shape 259" descr="Screen shot 2013-07-02 at 6.00.29 PM.png"/>
          <p:cNvPicPr preferRelativeResize="0"/>
          <p:nvPr/>
        </p:nvPicPr>
        <p:blipFill rotWithShape="1">
          <a:blip r:embed="rId5">
            <a:alphaModFix/>
          </a:blip>
          <a:srcRect/>
          <a:stretch/>
        </p:blipFill>
        <p:spPr>
          <a:xfrm>
            <a:off x="822150" y="2449851"/>
            <a:ext cx="2984500" cy="1803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Shape 265" descr="Screen shot 2013-07-02 at 5.22.44 PM.png"/>
          <p:cNvPicPr preferRelativeResize="0"/>
          <p:nvPr/>
        </p:nvPicPr>
        <p:blipFill rotWithShape="1">
          <a:blip r:embed="rId3">
            <a:alphaModFix/>
          </a:blip>
          <a:srcRect/>
          <a:stretch/>
        </p:blipFill>
        <p:spPr>
          <a:xfrm>
            <a:off x="2238596" y="207754"/>
            <a:ext cx="5304283" cy="6150366"/>
          </a:xfrm>
          <a:prstGeom prst="rect">
            <a:avLst/>
          </a:prstGeom>
          <a:noFill/>
          <a:ln>
            <a:noFill/>
          </a:ln>
        </p:spPr>
      </p:pic>
      <p:sp>
        <p:nvSpPr>
          <p:cNvPr id="266" name="Shape 266"/>
          <p:cNvSpPr/>
          <p:nvPr/>
        </p:nvSpPr>
        <p:spPr>
          <a:xfrm>
            <a:off x="5497387" y="6358119"/>
            <a:ext cx="152131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i="1">
                <a:solidFill>
                  <a:schemeClr val="dk1"/>
                </a:solidFill>
                <a:latin typeface="Calibri"/>
                <a:ea typeface="Calibri"/>
                <a:cs typeface="Calibri"/>
                <a:sym typeface="Calibri"/>
              </a:rPr>
              <a:t>—Poynter.org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p:nvPr/>
        </p:nvSpPr>
        <p:spPr>
          <a:xfrm>
            <a:off x="381000" y="975841"/>
            <a:ext cx="7772400" cy="728009"/>
          </a:xfrm>
          <a:prstGeom prst="rect">
            <a:avLst/>
          </a:prstGeom>
          <a:noFill/>
          <a:ln>
            <a:noFill/>
          </a:ln>
        </p:spPr>
        <p:txBody>
          <a:bodyPr lIns="91425" tIns="45700" rIns="91425" bIns="45700" anchor="b" anchorCtr="0">
            <a:noAutofit/>
          </a:bodyPr>
          <a:lstStyle/>
          <a:p>
            <a:pPr marL="0" marR="0" lvl="0" indent="0" algn="ctr" rtl="0">
              <a:lnSpc>
                <a:spcPct val="143750"/>
              </a:lnSpc>
              <a:spcBef>
                <a:spcPts val="0"/>
              </a:spcBef>
              <a:spcAft>
                <a:spcPts val="0"/>
              </a:spcAft>
              <a:buClr>
                <a:schemeClr val="accent5"/>
              </a:buClr>
              <a:buSzPct val="25000"/>
              <a:buFont typeface="Calibri"/>
              <a:buNone/>
            </a:pPr>
            <a:r>
              <a:rPr lang="en-US" sz="3200" b="1">
                <a:solidFill>
                  <a:schemeClr val="accent5"/>
                </a:solidFill>
                <a:latin typeface="Calibri"/>
                <a:ea typeface="Calibri"/>
                <a:cs typeface="Calibri"/>
                <a:sym typeface="Calibri"/>
              </a:rPr>
              <a:t>Fact-checking in the digital age</a:t>
            </a:r>
          </a:p>
        </p:txBody>
      </p:sp>
      <p:sp>
        <p:nvSpPr>
          <p:cNvPr id="273" name="Shape 273"/>
          <p:cNvSpPr txBox="1"/>
          <p:nvPr/>
        </p:nvSpPr>
        <p:spPr>
          <a:xfrm>
            <a:off x="990600" y="2447350"/>
            <a:ext cx="7162799" cy="3276600"/>
          </a:xfrm>
          <a:prstGeom prst="rect">
            <a:avLst/>
          </a:prstGeom>
          <a:no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A5A5A5"/>
              </a:buClr>
              <a:buSzPct val="90000"/>
              <a:buFont typeface="Calibri"/>
              <a:buAutoNum type="arabicPeriod"/>
            </a:pPr>
            <a:r>
              <a:rPr lang="en-US" sz="2700" b="0" i="0" u="none" strike="noStrike" cap="none">
                <a:solidFill>
                  <a:schemeClr val="accent1"/>
                </a:solidFill>
                <a:latin typeface="Calibri"/>
                <a:ea typeface="Calibri"/>
                <a:cs typeface="Calibri"/>
                <a:sym typeface="Calibri"/>
              </a:rPr>
              <a:t>Follow the links</a:t>
            </a:r>
          </a:p>
          <a:p>
            <a:pPr marL="533400" marR="0" lvl="0" indent="-533400" algn="l" rtl="0">
              <a:lnSpc>
                <a:spcPct val="100000"/>
              </a:lnSpc>
              <a:spcBef>
                <a:spcPts val="0"/>
              </a:spcBef>
              <a:spcAft>
                <a:spcPts val="0"/>
              </a:spcAft>
              <a:buClr>
                <a:srgbClr val="A5A5A5"/>
              </a:buClr>
              <a:buSzPct val="90000"/>
              <a:buFont typeface="Calibri"/>
              <a:buAutoNum type="arabicPeriod"/>
            </a:pPr>
            <a:r>
              <a:rPr lang="en-US" sz="2700" b="0" i="0" u="none" strike="noStrike" cap="none">
                <a:solidFill>
                  <a:schemeClr val="accent1"/>
                </a:solidFill>
                <a:latin typeface="Calibri"/>
                <a:ea typeface="Calibri"/>
                <a:cs typeface="Calibri"/>
                <a:sym typeface="Calibri"/>
              </a:rPr>
              <a:t>Learn how to use simple tools, like public records</a:t>
            </a:r>
          </a:p>
          <a:p>
            <a:pPr marL="533400" marR="0" lvl="0" indent="-533400" algn="l" rtl="0">
              <a:lnSpc>
                <a:spcPct val="100000"/>
              </a:lnSpc>
              <a:spcBef>
                <a:spcPts val="0"/>
              </a:spcBef>
              <a:spcAft>
                <a:spcPts val="0"/>
              </a:spcAft>
              <a:buClr>
                <a:srgbClr val="A5A5A5"/>
              </a:buClr>
              <a:buSzPct val="90000"/>
              <a:buFont typeface="Calibri"/>
              <a:buAutoNum type="arabicPeriod"/>
            </a:pPr>
            <a:r>
              <a:rPr lang="en-US" sz="2700">
                <a:solidFill>
                  <a:schemeClr val="accent1"/>
                </a:solidFill>
                <a:latin typeface="Calibri"/>
                <a:ea typeface="Calibri"/>
                <a:cs typeface="Calibri"/>
                <a:sym typeface="Calibri"/>
              </a:rPr>
              <a:t>Understand what normal social media use looks like</a:t>
            </a:r>
          </a:p>
        </p:txBody>
      </p:sp>
      <p:sp>
        <p:nvSpPr>
          <p:cNvPr id="274" name="Shape 274"/>
          <p:cNvSpPr/>
          <p:nvPr/>
        </p:nvSpPr>
        <p:spPr>
          <a:xfrm>
            <a:off x="6925797" y="6211310"/>
            <a:ext cx="2020518"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i="1">
                <a:solidFill>
                  <a:schemeClr val="dk1"/>
                </a:solidFill>
                <a:latin typeface="Calibri"/>
                <a:ea typeface="Calibri"/>
                <a:cs typeface="Calibri"/>
                <a:sym typeface="Calibri"/>
              </a:rPr>
              <a:t>—mediabistro.com</a:t>
            </a:r>
          </a:p>
        </p:txBody>
      </p:sp>
    </p:spTree>
  </p:cSld>
  <p:clrMapOvr>
    <a:masterClrMapping/>
  </p:clrMapOvr>
</p:sld>
</file>

<file path=ppt/theme/theme1.xml><?xml version="1.0" encoding="utf-8"?>
<a:theme xmlns:a="http://schemas.openxmlformats.org/drawingml/2006/main" name="Spectrum">
  <a:themeElements>
    <a:clrScheme name="Spectrum">
      <a:dk1>
        <a:srgbClr val="000000"/>
      </a:dk1>
      <a:lt1>
        <a:srgbClr val="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979</Words>
  <Application>Microsoft Office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Noto Sans Symbols</vt:lpstr>
      <vt:lpstr>Spectrum</vt:lpstr>
      <vt:lpstr>What is news literacy?</vt:lpstr>
      <vt:lpstr>A tale of two literacies</vt:lpstr>
      <vt:lpstr>PowerPoint Presentation</vt:lpstr>
      <vt:lpstr>Why news literacy matters</vt:lpstr>
      <vt:lpstr>In your classroom:</vt:lpstr>
      <vt:lpstr>Nonstop news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news literacy?</dc:title>
  <dc:creator>Bambenek, Tim</dc:creator>
  <cp:lastModifiedBy>Wolf, Lauren</cp:lastModifiedBy>
  <cp:revision>1</cp:revision>
  <dcterms:modified xsi:type="dcterms:W3CDTF">2017-07-26T20:04:40Z</dcterms:modified>
</cp:coreProperties>
</file>