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61" autoAdjust="0"/>
    <p:restoredTop sz="94660"/>
  </p:normalViewPr>
  <p:slideViewPr>
    <p:cSldViewPr snapToGrid="0">
      <p:cViewPr varScale="1">
        <p:scale>
          <a:sx n="47" d="100"/>
          <a:sy n="47" d="100"/>
        </p:scale>
        <p:origin x="284"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smtClean="0"/>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5007727D-FB00-4F62-BCBA-55CA2EA7A2D7}" type="datetimeFigureOut">
              <a:rPr lang="en-US" smtClean="0"/>
              <a:t>1/9/2018</a:t>
            </a:fld>
            <a:endParaRPr lang="en-US"/>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6542F054-57E8-4F91-9B86-8F8D4C5C8CC7}" type="slidenum">
              <a:rPr lang="en-US" smtClean="0"/>
              <a:t>‹#›</a:t>
            </a:fld>
            <a:endParaRPr lang="en-US"/>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551138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007727D-FB00-4F62-BCBA-55CA2EA7A2D7}" type="datetimeFigureOut">
              <a:rPr lang="en-US" smtClean="0"/>
              <a:t>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42F054-57E8-4F91-9B86-8F8D4C5C8CC7}" type="slidenum">
              <a:rPr lang="en-US" smtClean="0"/>
              <a:t>‹#›</a:t>
            </a:fld>
            <a:endParaRPr lang="en-US"/>
          </a:p>
        </p:txBody>
      </p:sp>
    </p:spTree>
    <p:extLst>
      <p:ext uri="{BB962C8B-B14F-4D97-AF65-F5344CB8AC3E}">
        <p14:creationId xmlns:p14="http://schemas.microsoft.com/office/powerpoint/2010/main" val="16463855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007727D-FB00-4F62-BCBA-55CA2EA7A2D7}" type="datetimeFigureOut">
              <a:rPr lang="en-US" smtClean="0"/>
              <a:t>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42F054-57E8-4F91-9B86-8F8D4C5C8CC7}" type="slidenum">
              <a:rPr lang="en-US" smtClean="0"/>
              <a:t>‹#›</a:t>
            </a:fld>
            <a:endParaRPr lang="en-US"/>
          </a:p>
        </p:txBody>
      </p:sp>
    </p:spTree>
    <p:extLst>
      <p:ext uri="{BB962C8B-B14F-4D97-AF65-F5344CB8AC3E}">
        <p14:creationId xmlns:p14="http://schemas.microsoft.com/office/powerpoint/2010/main" val="1192812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007727D-FB00-4F62-BCBA-55CA2EA7A2D7}" type="datetimeFigureOut">
              <a:rPr lang="en-US" smtClean="0"/>
              <a:t>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42F054-57E8-4F91-9B86-8F8D4C5C8CC7}" type="slidenum">
              <a:rPr lang="en-US" smtClean="0"/>
              <a:t>‹#›</a:t>
            </a:fld>
            <a:endParaRPr lang="en-US"/>
          </a:p>
        </p:txBody>
      </p:sp>
    </p:spTree>
    <p:extLst>
      <p:ext uri="{BB962C8B-B14F-4D97-AF65-F5344CB8AC3E}">
        <p14:creationId xmlns:p14="http://schemas.microsoft.com/office/powerpoint/2010/main" val="8573006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5007727D-FB00-4F62-BCBA-55CA2EA7A2D7}" type="datetimeFigureOut">
              <a:rPr lang="en-US" smtClean="0"/>
              <a:t>1/9/2018</a:t>
            </a:fld>
            <a:endParaRPr lang="en-US"/>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6542F054-57E8-4F91-9B86-8F8D4C5C8CC7}" type="slidenum">
              <a:rPr lang="en-US" smtClean="0"/>
              <a:t>‹#›</a:t>
            </a:fld>
            <a:endParaRPr lang="en-US"/>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44604702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007727D-FB00-4F62-BCBA-55CA2EA7A2D7}" type="datetimeFigureOut">
              <a:rPr lang="en-US" smtClean="0"/>
              <a:t>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42F054-57E8-4F91-9B86-8F8D4C5C8CC7}" type="slidenum">
              <a:rPr lang="en-US" smtClean="0"/>
              <a:t>‹#›</a:t>
            </a:fld>
            <a:endParaRPr lang="en-US"/>
          </a:p>
        </p:txBody>
      </p:sp>
    </p:spTree>
    <p:extLst>
      <p:ext uri="{BB962C8B-B14F-4D97-AF65-F5344CB8AC3E}">
        <p14:creationId xmlns:p14="http://schemas.microsoft.com/office/powerpoint/2010/main" val="2505702046"/>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007727D-FB00-4F62-BCBA-55CA2EA7A2D7}" type="datetimeFigureOut">
              <a:rPr lang="en-US" smtClean="0"/>
              <a:t>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42F054-57E8-4F91-9B86-8F8D4C5C8CC7}" type="slidenum">
              <a:rPr lang="en-US" smtClean="0"/>
              <a:t>‹#›</a:t>
            </a:fld>
            <a:endParaRPr lang="en-US"/>
          </a:p>
        </p:txBody>
      </p:sp>
    </p:spTree>
    <p:extLst>
      <p:ext uri="{BB962C8B-B14F-4D97-AF65-F5344CB8AC3E}">
        <p14:creationId xmlns:p14="http://schemas.microsoft.com/office/powerpoint/2010/main" val="3713962538"/>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007727D-FB00-4F62-BCBA-55CA2EA7A2D7}" type="datetimeFigureOut">
              <a:rPr lang="en-US" smtClean="0"/>
              <a:t>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42F054-57E8-4F91-9B86-8F8D4C5C8CC7}" type="slidenum">
              <a:rPr lang="en-US" smtClean="0"/>
              <a:t>‹#›</a:t>
            </a:fld>
            <a:endParaRPr lang="en-US"/>
          </a:p>
        </p:txBody>
      </p:sp>
    </p:spTree>
    <p:extLst>
      <p:ext uri="{BB962C8B-B14F-4D97-AF65-F5344CB8AC3E}">
        <p14:creationId xmlns:p14="http://schemas.microsoft.com/office/powerpoint/2010/main" val="525787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07727D-FB00-4F62-BCBA-55CA2EA7A2D7}" type="datetimeFigureOut">
              <a:rPr lang="en-US" smtClean="0"/>
              <a:t>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42F054-57E8-4F91-9B86-8F8D4C5C8CC7}" type="slidenum">
              <a:rPr lang="en-US" smtClean="0"/>
              <a:t>‹#›</a:t>
            </a:fld>
            <a:endParaRPr lang="en-US"/>
          </a:p>
        </p:txBody>
      </p:sp>
    </p:spTree>
    <p:extLst>
      <p:ext uri="{BB962C8B-B14F-4D97-AF65-F5344CB8AC3E}">
        <p14:creationId xmlns:p14="http://schemas.microsoft.com/office/powerpoint/2010/main" val="22183475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smtClean="0"/>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65051" y="6375679"/>
            <a:ext cx="1233355" cy="348462"/>
          </a:xfrm>
        </p:spPr>
        <p:txBody>
          <a:bodyPr/>
          <a:lstStyle/>
          <a:p>
            <a:fld id="{5007727D-FB00-4F62-BCBA-55CA2EA7A2D7}" type="datetimeFigureOut">
              <a:rPr lang="en-US" smtClean="0"/>
              <a:t>1/9/2018</a:t>
            </a:fld>
            <a:endParaRPr lang="en-US"/>
          </a:p>
        </p:txBody>
      </p:sp>
      <p:sp>
        <p:nvSpPr>
          <p:cNvPr id="6" name="Footer Placeholder 5"/>
          <p:cNvSpPr>
            <a:spLocks noGrp="1"/>
          </p:cNvSpPr>
          <p:nvPr>
            <p:ph type="ftr" sz="quarter" idx="11"/>
          </p:nvPr>
        </p:nvSpPr>
        <p:spPr>
          <a:xfrm>
            <a:off x="2103620" y="6375679"/>
            <a:ext cx="3482179" cy="345796"/>
          </a:xfrm>
        </p:spPr>
        <p:txBody>
          <a:bodyPr/>
          <a:lstStyle/>
          <a:p>
            <a:endParaRPr lang="en-US"/>
          </a:p>
        </p:txBody>
      </p:sp>
      <p:sp>
        <p:nvSpPr>
          <p:cNvPr id="7" name="Slide Number Placeholder 6"/>
          <p:cNvSpPr>
            <a:spLocks noGrp="1"/>
          </p:cNvSpPr>
          <p:nvPr>
            <p:ph type="sldNum" sz="quarter" idx="12"/>
          </p:nvPr>
        </p:nvSpPr>
        <p:spPr>
          <a:xfrm>
            <a:off x="5691014" y="6375679"/>
            <a:ext cx="1232456" cy="345796"/>
          </a:xfrm>
        </p:spPr>
        <p:txBody>
          <a:bodyPr/>
          <a:lstStyle/>
          <a:p>
            <a:fld id="{6542F054-57E8-4F91-9B86-8F8D4C5C8CC7}" type="slidenum">
              <a:rPr lang="en-US" smtClean="0"/>
              <a:t>‹#›</a:t>
            </a:fld>
            <a:endParaRPr lang="en-US"/>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319561959"/>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65950" y="6375679"/>
            <a:ext cx="1232456" cy="348462"/>
          </a:xfrm>
        </p:spPr>
        <p:txBody>
          <a:bodyPr/>
          <a:lstStyle/>
          <a:p>
            <a:fld id="{5007727D-FB00-4F62-BCBA-55CA2EA7A2D7}" type="datetimeFigureOut">
              <a:rPr lang="en-US" smtClean="0"/>
              <a:t>1/9/2018</a:t>
            </a:fld>
            <a:endParaRPr lang="en-US"/>
          </a:p>
        </p:txBody>
      </p:sp>
      <p:sp>
        <p:nvSpPr>
          <p:cNvPr id="6" name="Footer Placeholder 5"/>
          <p:cNvSpPr>
            <a:spLocks noGrp="1"/>
          </p:cNvSpPr>
          <p:nvPr>
            <p:ph type="ftr" sz="quarter" idx="11"/>
          </p:nvPr>
        </p:nvSpPr>
        <p:spPr>
          <a:xfrm>
            <a:off x="2103621" y="6375679"/>
            <a:ext cx="3482178" cy="345796"/>
          </a:xfrm>
        </p:spPr>
        <p:txBody>
          <a:bodyPr/>
          <a:lstStyle/>
          <a:p>
            <a:endParaRPr lang="en-US"/>
          </a:p>
        </p:txBody>
      </p:sp>
      <p:sp>
        <p:nvSpPr>
          <p:cNvPr id="7" name="Slide Number Placeholder 6"/>
          <p:cNvSpPr>
            <a:spLocks noGrp="1"/>
          </p:cNvSpPr>
          <p:nvPr>
            <p:ph type="sldNum" sz="quarter" idx="12"/>
          </p:nvPr>
        </p:nvSpPr>
        <p:spPr>
          <a:xfrm>
            <a:off x="5687568" y="6375679"/>
            <a:ext cx="1234440" cy="345796"/>
          </a:xfrm>
        </p:spPr>
        <p:txBody>
          <a:bodyPr/>
          <a:lstStyle/>
          <a:p>
            <a:fld id="{6542F054-57E8-4F91-9B86-8F8D4C5C8CC7}" type="slidenum">
              <a:rPr lang="en-US" smtClean="0"/>
              <a:t>‹#›</a:t>
            </a:fld>
            <a:endParaRPr lang="en-US"/>
          </a:p>
        </p:txBody>
      </p:sp>
    </p:spTree>
    <p:extLst>
      <p:ext uri="{BB962C8B-B14F-4D97-AF65-F5344CB8AC3E}">
        <p14:creationId xmlns:p14="http://schemas.microsoft.com/office/powerpoint/2010/main" val="9429211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5007727D-FB00-4F62-BCBA-55CA2EA7A2D7}" type="datetimeFigureOut">
              <a:rPr lang="en-US" smtClean="0"/>
              <a:t>1/9/2018</a:t>
            </a:fld>
            <a:endParaRPr lang="en-US"/>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6542F054-57E8-4F91-9B86-8F8D4C5C8CC7}" type="slidenum">
              <a:rPr lang="en-US" smtClean="0"/>
              <a:t>‹#›</a:t>
            </a:fld>
            <a:endParaRPr lang="en-US"/>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6930832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12619" y="2764324"/>
            <a:ext cx="8650224" cy="1470025"/>
          </a:xfrm>
        </p:spPr>
        <p:txBody>
          <a:bodyPr>
            <a:normAutofit fontScale="90000"/>
          </a:bodyPr>
          <a:lstStyle/>
          <a:p>
            <a:r>
              <a:rPr lang="en-US" dirty="0" smtClean="0"/>
              <a:t>The Five Themes of Geography </a:t>
            </a:r>
            <a:endParaRPr lang="en-US" dirty="0"/>
          </a:p>
        </p:txBody>
      </p:sp>
      <p:sp>
        <p:nvSpPr>
          <p:cNvPr id="3" name="Subtitle 2"/>
          <p:cNvSpPr>
            <a:spLocks noGrp="1"/>
          </p:cNvSpPr>
          <p:nvPr>
            <p:ph type="subTitle" idx="1"/>
          </p:nvPr>
        </p:nvSpPr>
        <p:spPr/>
        <p:txBody>
          <a:bodyPr/>
          <a:lstStyle/>
          <a:p>
            <a:r>
              <a:rPr lang="en-US" dirty="0" smtClean="0"/>
              <a:t>Day 2 </a:t>
            </a:r>
            <a:endParaRPr lang="en-US" dirty="0"/>
          </a:p>
        </p:txBody>
      </p:sp>
    </p:spTree>
    <p:extLst>
      <p:ext uri="{BB962C8B-B14F-4D97-AF65-F5344CB8AC3E}">
        <p14:creationId xmlns:p14="http://schemas.microsoft.com/office/powerpoint/2010/main" val="10423203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a:t>
            </a:r>
            <a:endParaRPr lang="en-US" dirty="0"/>
          </a:p>
        </p:txBody>
      </p:sp>
      <p:sp>
        <p:nvSpPr>
          <p:cNvPr id="3" name="Content Placeholder 2"/>
          <p:cNvSpPr>
            <a:spLocks noGrp="1"/>
          </p:cNvSpPr>
          <p:nvPr>
            <p:ph idx="1"/>
          </p:nvPr>
        </p:nvSpPr>
        <p:spPr/>
        <p:txBody>
          <a:bodyPr>
            <a:normAutofit/>
          </a:bodyPr>
          <a:lstStyle/>
          <a:p>
            <a:pPr marL="0" indent="0">
              <a:buNone/>
            </a:pPr>
            <a:r>
              <a:rPr lang="en-US" sz="2600" dirty="0" smtClean="0"/>
              <a:t>4. Several farmers use the practice of crop rotation to preserve nutrients in the soil. This is an example of</a:t>
            </a:r>
          </a:p>
          <a:p>
            <a:pPr marL="800100" lvl="1" indent="-457200">
              <a:buFont typeface="+mj-lt"/>
              <a:buAutoNum type="alphaLcParenR"/>
            </a:pPr>
            <a:r>
              <a:rPr lang="en-US" sz="2600" dirty="0" smtClean="0"/>
              <a:t>Region </a:t>
            </a:r>
          </a:p>
          <a:p>
            <a:pPr marL="800100" lvl="1" indent="-457200">
              <a:buFont typeface="+mj-lt"/>
              <a:buAutoNum type="alphaLcParenR"/>
            </a:pPr>
            <a:r>
              <a:rPr lang="en-US" sz="2600" dirty="0" smtClean="0"/>
              <a:t>Place</a:t>
            </a:r>
          </a:p>
          <a:p>
            <a:pPr marL="800100" lvl="1" indent="-457200">
              <a:buFont typeface="+mj-lt"/>
              <a:buAutoNum type="alphaLcParenR"/>
            </a:pPr>
            <a:r>
              <a:rPr lang="en-US" sz="2600" dirty="0" smtClean="0"/>
              <a:t>Human-Environment Interaction </a:t>
            </a:r>
          </a:p>
          <a:p>
            <a:pPr marL="800100" lvl="1" indent="-457200">
              <a:buFont typeface="+mj-lt"/>
              <a:buAutoNum type="alphaLcParenR"/>
            </a:pPr>
            <a:r>
              <a:rPr lang="en-US" sz="2600" dirty="0" smtClean="0"/>
              <a:t>None </a:t>
            </a:r>
            <a:endParaRPr lang="en-US" sz="2600" dirty="0"/>
          </a:p>
        </p:txBody>
      </p:sp>
    </p:spTree>
    <p:extLst>
      <p:ext uri="{BB962C8B-B14F-4D97-AF65-F5344CB8AC3E}">
        <p14:creationId xmlns:p14="http://schemas.microsoft.com/office/powerpoint/2010/main" val="534844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a:t>
            </a:r>
            <a:endParaRPr lang="en-US" dirty="0"/>
          </a:p>
        </p:txBody>
      </p:sp>
      <p:sp>
        <p:nvSpPr>
          <p:cNvPr id="3" name="Content Placeholder 2"/>
          <p:cNvSpPr>
            <a:spLocks noGrp="1"/>
          </p:cNvSpPr>
          <p:nvPr>
            <p:ph idx="1"/>
          </p:nvPr>
        </p:nvSpPr>
        <p:spPr/>
        <p:txBody>
          <a:bodyPr>
            <a:normAutofit/>
          </a:bodyPr>
          <a:lstStyle/>
          <a:p>
            <a:pPr marL="0" indent="0">
              <a:buNone/>
            </a:pPr>
            <a:r>
              <a:rPr lang="en-US" sz="2600" dirty="0" smtClean="0"/>
              <a:t>5. A large number of people from New Orleans, Louisiana moved north after Hurricane Katrina. This is an example of </a:t>
            </a:r>
          </a:p>
          <a:p>
            <a:pPr marL="800100" lvl="1" indent="-457200">
              <a:buFont typeface="+mj-lt"/>
              <a:buAutoNum type="alphaLcParenR"/>
            </a:pPr>
            <a:r>
              <a:rPr lang="en-US" sz="2600" dirty="0" smtClean="0"/>
              <a:t>Place </a:t>
            </a:r>
          </a:p>
          <a:p>
            <a:pPr marL="800100" lvl="1" indent="-457200">
              <a:buFont typeface="+mj-lt"/>
              <a:buAutoNum type="alphaLcParenR"/>
            </a:pPr>
            <a:r>
              <a:rPr lang="en-US" sz="2600" dirty="0" smtClean="0"/>
              <a:t>Movement</a:t>
            </a:r>
          </a:p>
          <a:p>
            <a:pPr marL="800100" lvl="1" indent="-457200">
              <a:buFont typeface="+mj-lt"/>
              <a:buAutoNum type="alphaLcParenR"/>
            </a:pPr>
            <a:r>
              <a:rPr lang="en-US" sz="2600" dirty="0" smtClean="0"/>
              <a:t>Region </a:t>
            </a:r>
          </a:p>
          <a:p>
            <a:pPr marL="800100" lvl="1" indent="-457200">
              <a:buFont typeface="+mj-lt"/>
              <a:buAutoNum type="alphaLcParenR"/>
            </a:pPr>
            <a:r>
              <a:rPr lang="en-US" sz="2600" dirty="0" smtClean="0"/>
              <a:t>None </a:t>
            </a:r>
          </a:p>
          <a:p>
            <a:pPr marL="0" indent="0">
              <a:buNone/>
            </a:pPr>
            <a:endParaRPr lang="en-US" sz="2600" dirty="0"/>
          </a:p>
        </p:txBody>
      </p:sp>
    </p:spTree>
    <p:extLst>
      <p:ext uri="{BB962C8B-B14F-4D97-AF65-F5344CB8AC3E}">
        <p14:creationId xmlns:p14="http://schemas.microsoft.com/office/powerpoint/2010/main" val="4016862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Location</a:t>
            </a:r>
            <a:r>
              <a:rPr lang="en-US" dirty="0" smtClean="0"/>
              <a:t>: </a:t>
            </a:r>
            <a:r>
              <a:rPr lang="en-US" sz="4000" dirty="0"/>
              <a:t>Where is it located?</a:t>
            </a:r>
          </a:p>
        </p:txBody>
      </p:sp>
      <p:sp>
        <p:nvSpPr>
          <p:cNvPr id="3" name="Content Placeholder 2"/>
          <p:cNvSpPr>
            <a:spLocks noGrp="1"/>
          </p:cNvSpPr>
          <p:nvPr>
            <p:ph idx="1"/>
          </p:nvPr>
        </p:nvSpPr>
        <p:spPr/>
        <p:txBody>
          <a:bodyPr>
            <a:normAutofit/>
          </a:bodyPr>
          <a:lstStyle/>
          <a:p>
            <a:r>
              <a:rPr lang="en-US" sz="2600" dirty="0" smtClean="0"/>
              <a:t>Absolute Location—Where exactly is it? </a:t>
            </a:r>
          </a:p>
          <a:p>
            <a:pPr lvl="1"/>
            <a:r>
              <a:rPr lang="en-US" sz="2600" dirty="0" smtClean="0"/>
              <a:t>Coordinates (33.74 N, 84.39 W) </a:t>
            </a:r>
          </a:p>
          <a:p>
            <a:pPr lvl="1"/>
            <a:r>
              <a:rPr lang="en-US" sz="2600" dirty="0" smtClean="0"/>
              <a:t>Address  (2788 Normandy Drive) </a:t>
            </a:r>
          </a:p>
          <a:p>
            <a:r>
              <a:rPr lang="en-US" sz="2600" dirty="0" smtClean="0"/>
              <a:t>Relative Location</a:t>
            </a:r>
          </a:p>
          <a:p>
            <a:pPr lvl="1"/>
            <a:r>
              <a:rPr lang="en-US" sz="2600" dirty="0" smtClean="0"/>
              <a:t>Relationship of a place to other places </a:t>
            </a:r>
          </a:p>
          <a:p>
            <a:pPr lvl="1"/>
            <a:r>
              <a:rPr lang="en-US" sz="2600" dirty="0" smtClean="0"/>
              <a:t>IWA is </a:t>
            </a:r>
            <a:r>
              <a:rPr lang="en-US" sz="2600" b="1" dirty="0" smtClean="0"/>
              <a:t>North</a:t>
            </a:r>
            <a:r>
              <a:rPr lang="en-US" sz="2600" dirty="0" smtClean="0"/>
              <a:t> of the St. Louis </a:t>
            </a:r>
          </a:p>
          <a:p>
            <a:pPr marL="0" indent="0">
              <a:buNone/>
            </a:pPr>
            <a:endParaRPr lang="en-US" sz="2600" dirty="0"/>
          </a:p>
        </p:txBody>
      </p:sp>
    </p:spTree>
    <p:extLst>
      <p:ext uri="{BB962C8B-B14F-4D97-AF65-F5344CB8AC3E}">
        <p14:creationId xmlns:p14="http://schemas.microsoft.com/office/powerpoint/2010/main" val="3100213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Place</a:t>
            </a:r>
            <a:r>
              <a:rPr lang="en-US" dirty="0" smtClean="0"/>
              <a:t>: </a:t>
            </a:r>
            <a:r>
              <a:rPr lang="en-US" sz="4000" dirty="0"/>
              <a:t>What’s it like there?</a:t>
            </a:r>
          </a:p>
        </p:txBody>
      </p:sp>
      <p:sp>
        <p:nvSpPr>
          <p:cNvPr id="3" name="Content Placeholder 2"/>
          <p:cNvSpPr>
            <a:spLocks noGrp="1"/>
          </p:cNvSpPr>
          <p:nvPr>
            <p:ph idx="1"/>
          </p:nvPr>
        </p:nvSpPr>
        <p:spPr/>
        <p:txBody>
          <a:bodyPr>
            <a:normAutofit/>
          </a:bodyPr>
          <a:lstStyle/>
          <a:p>
            <a:r>
              <a:rPr lang="en-US" sz="2600" dirty="0" smtClean="0"/>
              <a:t>Physical Characteristics of a Place</a:t>
            </a:r>
          </a:p>
          <a:p>
            <a:pPr lvl="1"/>
            <a:r>
              <a:rPr lang="en-US" sz="2600" dirty="0" smtClean="0"/>
              <a:t>Natural environment  </a:t>
            </a:r>
          </a:p>
          <a:p>
            <a:pPr lvl="1"/>
            <a:r>
              <a:rPr lang="en-US" sz="2600" dirty="0" smtClean="0"/>
              <a:t>Describing the land forms, water, climate, etc. </a:t>
            </a:r>
          </a:p>
          <a:p>
            <a:pPr lvl="1"/>
            <a:r>
              <a:rPr lang="en-US" sz="2600" dirty="0"/>
              <a:t>“It is too </a:t>
            </a:r>
            <a:r>
              <a:rPr lang="en-US" sz="2600" u="sng" dirty="0"/>
              <a:t>cold</a:t>
            </a:r>
            <a:r>
              <a:rPr lang="en-US" sz="2600" b="1" dirty="0"/>
              <a:t> </a:t>
            </a:r>
            <a:r>
              <a:rPr lang="en-US" sz="2600" dirty="0"/>
              <a:t>in </a:t>
            </a:r>
            <a:r>
              <a:rPr lang="en-US" sz="2600" u="sng" dirty="0"/>
              <a:t>Siberia</a:t>
            </a:r>
            <a:r>
              <a:rPr lang="en-US" sz="2600" dirty="0"/>
              <a:t>!” or “The </a:t>
            </a:r>
            <a:r>
              <a:rPr lang="en-US" sz="2600" u="sng" dirty="0"/>
              <a:t>mountains</a:t>
            </a:r>
            <a:r>
              <a:rPr lang="en-US" sz="2600" dirty="0"/>
              <a:t> are </a:t>
            </a:r>
            <a:r>
              <a:rPr lang="en-US" sz="2600" u="sng" dirty="0"/>
              <a:t>majestic</a:t>
            </a:r>
            <a:r>
              <a:rPr lang="en-US" sz="2600" dirty="0"/>
              <a:t>!” </a:t>
            </a:r>
          </a:p>
          <a:p>
            <a:r>
              <a:rPr lang="en-US" sz="2600" dirty="0" smtClean="0"/>
              <a:t>Human Characteristics of a Place </a:t>
            </a:r>
          </a:p>
          <a:p>
            <a:pPr lvl="1"/>
            <a:r>
              <a:rPr lang="en-US" sz="2600" dirty="0" smtClean="0"/>
              <a:t>Population, land use, language, religion, etc. </a:t>
            </a:r>
          </a:p>
          <a:p>
            <a:pPr marL="349250" lvl="1" indent="0">
              <a:buNone/>
            </a:pPr>
            <a:endParaRPr lang="en-US" sz="2600" dirty="0" smtClean="0"/>
          </a:p>
          <a:p>
            <a:endParaRPr lang="en-US" sz="2600" dirty="0"/>
          </a:p>
        </p:txBody>
      </p:sp>
    </p:spTree>
    <p:extLst>
      <p:ext uri="{BB962C8B-B14F-4D97-AF65-F5344CB8AC3E}">
        <p14:creationId xmlns:p14="http://schemas.microsoft.com/office/powerpoint/2010/main" val="1673749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Movement</a:t>
            </a:r>
            <a:r>
              <a:rPr lang="en-US" dirty="0" smtClean="0"/>
              <a:t>: </a:t>
            </a:r>
            <a:r>
              <a:rPr lang="en-US" sz="4000" dirty="0"/>
              <a:t>How and why are places connected? </a:t>
            </a:r>
          </a:p>
        </p:txBody>
      </p:sp>
      <p:sp>
        <p:nvSpPr>
          <p:cNvPr id="3" name="Content Placeholder 2"/>
          <p:cNvSpPr>
            <a:spLocks noGrp="1"/>
          </p:cNvSpPr>
          <p:nvPr>
            <p:ph idx="1"/>
          </p:nvPr>
        </p:nvSpPr>
        <p:spPr/>
        <p:txBody>
          <a:bodyPr>
            <a:normAutofit/>
          </a:bodyPr>
          <a:lstStyle/>
          <a:p>
            <a:r>
              <a:rPr lang="en-US" sz="2600" b="1" dirty="0" smtClean="0"/>
              <a:t>People</a:t>
            </a:r>
            <a:r>
              <a:rPr lang="en-US" sz="2600" dirty="0" smtClean="0"/>
              <a:t>, </a:t>
            </a:r>
            <a:r>
              <a:rPr lang="en-US" sz="2600" b="1" dirty="0" smtClean="0"/>
              <a:t>goods</a:t>
            </a:r>
            <a:r>
              <a:rPr lang="en-US" sz="2600" dirty="0" smtClean="0"/>
              <a:t>, and </a:t>
            </a:r>
            <a:r>
              <a:rPr lang="en-US" sz="2600" b="1" dirty="0" smtClean="0"/>
              <a:t>ideas</a:t>
            </a:r>
            <a:r>
              <a:rPr lang="en-US" sz="2600" dirty="0" smtClean="0"/>
              <a:t> moving to other areas</a:t>
            </a:r>
          </a:p>
          <a:p>
            <a:r>
              <a:rPr lang="en-US" sz="2600" dirty="0" smtClean="0"/>
              <a:t>Ex: “immigration” or “moved seeking…”</a:t>
            </a:r>
          </a:p>
          <a:p>
            <a:endParaRPr lang="en-US" sz="2600" dirty="0"/>
          </a:p>
        </p:txBody>
      </p:sp>
    </p:spTree>
    <p:extLst>
      <p:ext uri="{BB962C8B-B14F-4D97-AF65-F5344CB8AC3E}">
        <p14:creationId xmlns:p14="http://schemas.microsoft.com/office/powerpoint/2010/main" val="460236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500" b="1" dirty="0"/>
              <a:t>Human Environment (HEI)</a:t>
            </a:r>
            <a:r>
              <a:rPr lang="en-US" sz="4500" dirty="0"/>
              <a:t>: </a:t>
            </a:r>
            <a:br>
              <a:rPr lang="en-US" sz="4500" dirty="0"/>
            </a:br>
            <a:r>
              <a:rPr lang="en-US" sz="3300" dirty="0"/>
              <a:t>What is the relationship between humans and their environment?</a:t>
            </a:r>
          </a:p>
        </p:txBody>
      </p:sp>
      <p:sp>
        <p:nvSpPr>
          <p:cNvPr id="3" name="Content Placeholder 2"/>
          <p:cNvSpPr>
            <a:spLocks noGrp="1"/>
          </p:cNvSpPr>
          <p:nvPr>
            <p:ph idx="1"/>
          </p:nvPr>
        </p:nvSpPr>
        <p:spPr/>
        <p:txBody>
          <a:bodyPr>
            <a:normAutofit/>
          </a:bodyPr>
          <a:lstStyle/>
          <a:p>
            <a:r>
              <a:rPr lang="en-US" sz="2600" dirty="0" smtClean="0"/>
              <a:t>Interrelationship between people and their environments </a:t>
            </a:r>
          </a:p>
          <a:p>
            <a:pPr lvl="1"/>
            <a:r>
              <a:rPr lang="en-US" sz="2600" dirty="0" smtClean="0"/>
              <a:t>Humans </a:t>
            </a:r>
            <a:r>
              <a:rPr lang="en-US" sz="2600" b="1" dirty="0" smtClean="0"/>
              <a:t>depend</a:t>
            </a:r>
            <a:r>
              <a:rPr lang="en-US" sz="2600" dirty="0" smtClean="0"/>
              <a:t> on the environment </a:t>
            </a:r>
          </a:p>
          <a:p>
            <a:pPr lvl="1"/>
            <a:r>
              <a:rPr lang="en-US" sz="2600" dirty="0" smtClean="0"/>
              <a:t>Humans </a:t>
            </a:r>
            <a:r>
              <a:rPr lang="en-US" sz="2600" b="1" dirty="0" smtClean="0"/>
              <a:t>modify</a:t>
            </a:r>
            <a:r>
              <a:rPr lang="en-US" sz="2600" dirty="0" smtClean="0"/>
              <a:t> the environment </a:t>
            </a:r>
          </a:p>
          <a:p>
            <a:pPr lvl="1"/>
            <a:r>
              <a:rPr lang="en-US" sz="2600" dirty="0" smtClean="0"/>
              <a:t>Humans </a:t>
            </a:r>
            <a:r>
              <a:rPr lang="en-US" sz="2600" b="1" dirty="0" smtClean="0"/>
              <a:t>adapt</a:t>
            </a:r>
            <a:r>
              <a:rPr lang="en-US" sz="2600" dirty="0" smtClean="0"/>
              <a:t> to the environment </a:t>
            </a:r>
          </a:p>
          <a:p>
            <a:r>
              <a:rPr lang="en-US" sz="2600" dirty="0" smtClean="0"/>
              <a:t>What could be positive examples of HEI?</a:t>
            </a:r>
          </a:p>
          <a:p>
            <a:r>
              <a:rPr lang="en-US" sz="2600" dirty="0" smtClean="0"/>
              <a:t>Negative examples? </a:t>
            </a:r>
            <a:endParaRPr lang="en-US" sz="2600" dirty="0"/>
          </a:p>
        </p:txBody>
      </p:sp>
    </p:spTree>
    <p:extLst>
      <p:ext uri="{BB962C8B-B14F-4D97-AF65-F5344CB8AC3E}">
        <p14:creationId xmlns:p14="http://schemas.microsoft.com/office/powerpoint/2010/main" val="2437966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Regions: </a:t>
            </a:r>
            <a:r>
              <a:rPr lang="en-US" sz="4000" dirty="0"/>
              <a:t>How and why is one area similar to the another? </a:t>
            </a:r>
          </a:p>
        </p:txBody>
      </p:sp>
      <p:sp>
        <p:nvSpPr>
          <p:cNvPr id="3" name="Content Placeholder 2"/>
          <p:cNvSpPr>
            <a:spLocks noGrp="1"/>
          </p:cNvSpPr>
          <p:nvPr>
            <p:ph idx="1"/>
          </p:nvPr>
        </p:nvSpPr>
        <p:spPr/>
        <p:txBody>
          <a:bodyPr>
            <a:noAutofit/>
          </a:bodyPr>
          <a:lstStyle/>
          <a:p>
            <a:r>
              <a:rPr lang="en-US" sz="2600" dirty="0" smtClean="0"/>
              <a:t>An area with unifying characteristics </a:t>
            </a:r>
          </a:p>
          <a:p>
            <a:pPr lvl="1"/>
            <a:r>
              <a:rPr lang="en-US" sz="2600" dirty="0" smtClean="0"/>
              <a:t>Physical</a:t>
            </a:r>
          </a:p>
          <a:p>
            <a:pPr lvl="2"/>
            <a:r>
              <a:rPr lang="en-US" sz="2600" dirty="0" smtClean="0"/>
              <a:t>Land forms, Climate, Natural Vegetation</a:t>
            </a:r>
          </a:p>
          <a:p>
            <a:pPr lvl="2"/>
            <a:r>
              <a:rPr lang="en-US" sz="2600" dirty="0" smtClean="0"/>
              <a:t>Ex: The Midwest </a:t>
            </a:r>
          </a:p>
          <a:p>
            <a:pPr lvl="1"/>
            <a:r>
              <a:rPr lang="en-US" sz="2600" dirty="0" smtClean="0"/>
              <a:t> Human </a:t>
            </a:r>
          </a:p>
          <a:p>
            <a:pPr lvl="2"/>
            <a:r>
              <a:rPr lang="en-US" sz="2600" dirty="0" smtClean="0"/>
              <a:t>Economic, Social, Political, and Cultural</a:t>
            </a:r>
          </a:p>
          <a:p>
            <a:pPr lvl="2"/>
            <a:r>
              <a:rPr lang="en-US" sz="2600" dirty="0" smtClean="0"/>
              <a:t>Ex: “They all have the Boston accent.”</a:t>
            </a:r>
          </a:p>
        </p:txBody>
      </p:sp>
    </p:spTree>
    <p:extLst>
      <p:ext uri="{BB962C8B-B14F-4D97-AF65-F5344CB8AC3E}">
        <p14:creationId xmlns:p14="http://schemas.microsoft.com/office/powerpoint/2010/main" val="1527276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a:t>
            </a:r>
            <a:endParaRPr lang="en-US" dirty="0"/>
          </a:p>
        </p:txBody>
      </p:sp>
      <p:sp>
        <p:nvSpPr>
          <p:cNvPr id="3" name="Content Placeholder 2"/>
          <p:cNvSpPr>
            <a:spLocks noGrp="1"/>
          </p:cNvSpPr>
          <p:nvPr>
            <p:ph idx="1"/>
          </p:nvPr>
        </p:nvSpPr>
        <p:spPr>
          <a:xfrm>
            <a:off x="2289175" y="1782981"/>
            <a:ext cx="8745970" cy="4182035"/>
          </a:xfrm>
        </p:spPr>
        <p:txBody>
          <a:bodyPr>
            <a:noAutofit/>
          </a:bodyPr>
          <a:lstStyle/>
          <a:p>
            <a:pPr marL="457200" indent="-457200">
              <a:buFont typeface="+mj-lt"/>
              <a:buAutoNum type="arabicPeriod"/>
            </a:pPr>
            <a:r>
              <a:rPr lang="en-US" sz="2300" dirty="0" smtClean="0"/>
              <a:t>Which of the following best explains the difference between absolute and relative location? </a:t>
            </a:r>
          </a:p>
          <a:p>
            <a:pPr marL="800100" lvl="1" indent="-457200">
              <a:buFont typeface="+mj-lt"/>
              <a:buAutoNum type="alphaLcParenR"/>
            </a:pPr>
            <a:r>
              <a:rPr lang="en-US" sz="2300" dirty="0" smtClean="0"/>
              <a:t>Absolute location is the exact, specific location of a place, while relative is where something is located in relation to something else</a:t>
            </a:r>
          </a:p>
          <a:p>
            <a:pPr marL="800100" lvl="1" indent="-457200">
              <a:buFont typeface="+mj-lt"/>
              <a:buAutoNum type="alphaLcParenR"/>
            </a:pPr>
            <a:r>
              <a:rPr lang="en-US" sz="2300" dirty="0" smtClean="0"/>
              <a:t>Relative location is the exact, specific location of a place, while absolute location is where something is located in relation to something else</a:t>
            </a:r>
          </a:p>
          <a:p>
            <a:pPr marL="800100" lvl="1" indent="-457200">
              <a:buFont typeface="+mj-lt"/>
              <a:buAutoNum type="alphaLcParenR"/>
            </a:pPr>
            <a:r>
              <a:rPr lang="en-US" sz="2300" dirty="0" smtClean="0"/>
              <a:t>The only difference between the two is that one is measured in latitude and one is measured in longitude</a:t>
            </a:r>
          </a:p>
          <a:p>
            <a:pPr marL="800100" lvl="1" indent="-457200">
              <a:buFont typeface="+mj-lt"/>
              <a:buAutoNum type="alphaLcParenR"/>
            </a:pPr>
            <a:r>
              <a:rPr lang="en-US" sz="2300" dirty="0" smtClean="0"/>
              <a:t>None of the above are true </a:t>
            </a:r>
            <a:endParaRPr lang="en-US" sz="2300" dirty="0"/>
          </a:p>
        </p:txBody>
      </p:sp>
    </p:spTree>
    <p:extLst>
      <p:ext uri="{BB962C8B-B14F-4D97-AF65-F5344CB8AC3E}">
        <p14:creationId xmlns:p14="http://schemas.microsoft.com/office/powerpoint/2010/main" val="1655317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a:t>
            </a:r>
            <a:endParaRPr lang="en-US" dirty="0"/>
          </a:p>
        </p:txBody>
      </p:sp>
      <p:sp>
        <p:nvSpPr>
          <p:cNvPr id="3" name="Content Placeholder 2"/>
          <p:cNvSpPr>
            <a:spLocks noGrp="1"/>
          </p:cNvSpPr>
          <p:nvPr>
            <p:ph idx="1"/>
          </p:nvPr>
        </p:nvSpPr>
        <p:spPr/>
        <p:txBody>
          <a:bodyPr>
            <a:noAutofit/>
          </a:bodyPr>
          <a:lstStyle/>
          <a:p>
            <a:pPr marL="457200" indent="-457200">
              <a:buFont typeface="+mj-lt"/>
              <a:buAutoNum type="arabicPeriod" startAt="2"/>
            </a:pPr>
            <a:r>
              <a:rPr lang="en-US" sz="2300" dirty="0" smtClean="0"/>
              <a:t>Which theme is the following describing?</a:t>
            </a:r>
          </a:p>
          <a:p>
            <a:pPr marL="0" indent="0">
              <a:buNone/>
            </a:pPr>
            <a:r>
              <a:rPr lang="en-US" sz="2300" dirty="0"/>
              <a:t>	</a:t>
            </a:r>
            <a:r>
              <a:rPr lang="en-US" sz="2300" dirty="0" smtClean="0"/>
              <a:t>Kentucky is home to 120 counties, and the Kentucky Derby, which annually gains worldwide attention. It is not the biggest state in the U.S., but it is not the smallest, either. Nearly 4.5 million people live in Kentucky, who experience its moderate, relatively humid climate and abundant rainfall. </a:t>
            </a:r>
          </a:p>
          <a:p>
            <a:pPr marL="806450" lvl="1" indent="-457200">
              <a:buFont typeface="+mj-lt"/>
              <a:buAutoNum type="alphaLcParenR"/>
            </a:pPr>
            <a:r>
              <a:rPr lang="en-US" sz="2300" dirty="0" smtClean="0"/>
              <a:t>Location</a:t>
            </a:r>
          </a:p>
          <a:p>
            <a:pPr marL="806450" lvl="1" indent="-457200">
              <a:buFont typeface="+mj-lt"/>
              <a:buAutoNum type="alphaLcParenR"/>
            </a:pPr>
            <a:r>
              <a:rPr lang="en-US" sz="2300" dirty="0" smtClean="0"/>
              <a:t>Place</a:t>
            </a:r>
          </a:p>
          <a:p>
            <a:pPr marL="806450" lvl="1" indent="-457200">
              <a:buFont typeface="+mj-lt"/>
              <a:buAutoNum type="alphaLcParenR"/>
            </a:pPr>
            <a:r>
              <a:rPr lang="en-US" sz="2300" dirty="0" smtClean="0"/>
              <a:t>Human-Environment Interaction </a:t>
            </a:r>
          </a:p>
          <a:p>
            <a:pPr marL="806450" lvl="1" indent="-457200">
              <a:buFont typeface="+mj-lt"/>
              <a:buAutoNum type="alphaLcParenR"/>
            </a:pPr>
            <a:r>
              <a:rPr lang="en-US" sz="2300" dirty="0" smtClean="0"/>
              <a:t>None of the above </a:t>
            </a:r>
            <a:endParaRPr lang="en-US" sz="2300" dirty="0"/>
          </a:p>
        </p:txBody>
      </p:sp>
    </p:spTree>
    <p:extLst>
      <p:ext uri="{BB962C8B-B14F-4D97-AF65-F5344CB8AC3E}">
        <p14:creationId xmlns:p14="http://schemas.microsoft.com/office/powerpoint/2010/main" val="2980366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a:t>
            </a:r>
            <a:endParaRPr lang="en-US" dirty="0"/>
          </a:p>
        </p:txBody>
      </p:sp>
      <p:sp>
        <p:nvSpPr>
          <p:cNvPr id="3" name="Content Placeholder 2"/>
          <p:cNvSpPr>
            <a:spLocks noGrp="1"/>
          </p:cNvSpPr>
          <p:nvPr>
            <p:ph idx="1"/>
          </p:nvPr>
        </p:nvSpPr>
        <p:spPr/>
        <p:txBody>
          <a:bodyPr>
            <a:normAutofit/>
          </a:bodyPr>
          <a:lstStyle/>
          <a:p>
            <a:pPr marL="0" indent="0">
              <a:buNone/>
            </a:pPr>
            <a:r>
              <a:rPr lang="en-US" sz="2600" dirty="0" smtClean="0"/>
              <a:t>3. The Midwest, “Tornado Alley” and the South are examples of </a:t>
            </a:r>
            <a:endParaRPr lang="en-US" sz="2600" dirty="0"/>
          </a:p>
          <a:p>
            <a:pPr marL="800100" lvl="1" indent="-457200">
              <a:buFont typeface="+mj-lt"/>
              <a:buAutoNum type="alphaLcParenR"/>
            </a:pPr>
            <a:r>
              <a:rPr lang="en-US" sz="2600" dirty="0" smtClean="0"/>
              <a:t>Movement</a:t>
            </a:r>
          </a:p>
          <a:p>
            <a:pPr marL="800100" lvl="1" indent="-457200">
              <a:buFont typeface="+mj-lt"/>
              <a:buAutoNum type="alphaLcParenR"/>
            </a:pPr>
            <a:r>
              <a:rPr lang="en-US" sz="2600" dirty="0" smtClean="0"/>
              <a:t>Place</a:t>
            </a:r>
          </a:p>
          <a:p>
            <a:pPr marL="800100" lvl="1" indent="-457200">
              <a:buFont typeface="+mj-lt"/>
              <a:buAutoNum type="alphaLcParenR"/>
            </a:pPr>
            <a:r>
              <a:rPr lang="en-US" sz="2600" dirty="0" smtClean="0"/>
              <a:t>Region</a:t>
            </a:r>
          </a:p>
          <a:p>
            <a:pPr marL="800100" lvl="1" indent="-457200">
              <a:buFont typeface="+mj-lt"/>
              <a:buAutoNum type="alphaLcParenR"/>
            </a:pPr>
            <a:r>
              <a:rPr lang="en-US" sz="2600" dirty="0" smtClean="0"/>
              <a:t>None</a:t>
            </a:r>
          </a:p>
        </p:txBody>
      </p:sp>
    </p:spTree>
    <p:extLst>
      <p:ext uri="{BB962C8B-B14F-4D97-AF65-F5344CB8AC3E}">
        <p14:creationId xmlns:p14="http://schemas.microsoft.com/office/powerpoint/2010/main" val="2227015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TM10001106[[fn=Badge]]</Template>
  <TotalTime>85</TotalTime>
  <Words>400</Words>
  <Application>Microsoft Office PowerPoint</Application>
  <PresentationFormat>Widescreen</PresentationFormat>
  <Paragraphs>65</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Gill Sans MT</vt:lpstr>
      <vt:lpstr>Impact</vt:lpstr>
      <vt:lpstr>Badge</vt:lpstr>
      <vt:lpstr>The Five Themes of Geography </vt:lpstr>
      <vt:lpstr>Location: Where is it located?</vt:lpstr>
      <vt:lpstr>Place: What’s it like there?</vt:lpstr>
      <vt:lpstr>Movement: How and why are places connected? </vt:lpstr>
      <vt:lpstr>Human Environment (HEI):  What is the relationship between humans and their environment?</vt:lpstr>
      <vt:lpstr>Regions: How and why is one area similar to the another? </vt:lpstr>
      <vt:lpstr>#1</vt:lpstr>
      <vt:lpstr>#2</vt:lpstr>
      <vt:lpstr>#3</vt:lpstr>
      <vt:lpstr>#4</vt:lpstr>
      <vt:lpstr>#5</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LaMarche, Claire</dc:creator>
  <cp:lastModifiedBy>Wolf, Lauren</cp:lastModifiedBy>
  <cp:revision>4</cp:revision>
  <dcterms:created xsi:type="dcterms:W3CDTF">2016-08-18T12:40:29Z</dcterms:created>
  <dcterms:modified xsi:type="dcterms:W3CDTF">2018-01-09T13:31:45Z</dcterms:modified>
</cp:coreProperties>
</file>