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60" r:id="rId12"/>
    <p:sldId id="261" r:id="rId13"/>
    <p:sldId id="262"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p:scale>
          <a:sx n="42" d="100"/>
          <a:sy n="42" d="100"/>
        </p:scale>
        <p:origin x="3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9/22/2017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9/22/2017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White collar crimes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35358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Fraud</a:t>
            </a:r>
            <a:endParaRPr lang="en-US" dirty="0"/>
          </a:p>
        </p:txBody>
      </p:sp>
      <p:sp>
        <p:nvSpPr>
          <p:cNvPr id="3" name="Content Placeholder 2"/>
          <p:cNvSpPr>
            <a:spLocks noGrp="1"/>
          </p:cNvSpPr>
          <p:nvPr>
            <p:ph idx="1"/>
          </p:nvPr>
        </p:nvSpPr>
        <p:spPr/>
        <p:txBody>
          <a:bodyPr>
            <a:noAutofit/>
          </a:bodyPr>
          <a:lstStyle/>
          <a:p>
            <a:r>
              <a:rPr lang="en-US" sz="2400" dirty="0"/>
              <a:t>Definition: a form of identity theft that involves an unauthorized taking of another’s credit card information for the purpose of charging purchases to the account or removing funds from </a:t>
            </a:r>
            <a:r>
              <a:rPr lang="en-US" sz="2400" dirty="0" smtClean="0"/>
              <a:t>it</a:t>
            </a:r>
            <a:endParaRPr lang="en-US" sz="2400" dirty="0"/>
          </a:p>
          <a:p>
            <a:r>
              <a:rPr lang="en-US" sz="2400" dirty="0"/>
              <a:t>Prison Sentence: </a:t>
            </a:r>
          </a:p>
          <a:p>
            <a:r>
              <a:rPr lang="en-US" sz="2400" dirty="0"/>
              <a:t>Minor Offense: Maximum fine of $1,000 and a sentence of up to 1 year in jail</a:t>
            </a:r>
          </a:p>
          <a:p>
            <a:pPr lvl="1"/>
            <a:r>
              <a:rPr lang="en-US" sz="2200" dirty="0"/>
              <a:t>As the value of property received increases, so does the penalty </a:t>
            </a:r>
          </a:p>
          <a:p>
            <a:r>
              <a:rPr lang="en-US" sz="2400" dirty="0"/>
              <a:t>Maximum fine of $25,000 and a sentence of up to 15 years in </a:t>
            </a:r>
            <a:r>
              <a:rPr lang="en-US" sz="2400" dirty="0" smtClean="0"/>
              <a:t>jail</a:t>
            </a:r>
            <a:endParaRPr lang="en-US" sz="2400" dirty="0"/>
          </a:p>
        </p:txBody>
      </p:sp>
    </p:spTree>
    <p:extLst>
      <p:ext uri="{BB962C8B-B14F-4D97-AF65-F5344CB8AC3E}">
        <p14:creationId xmlns:p14="http://schemas.microsoft.com/office/powerpoint/2010/main" val="242991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white collar crimes</a:t>
            </a:r>
            <a:endParaRPr lang="en-US" dirty="0"/>
          </a:p>
        </p:txBody>
      </p:sp>
      <p:sp>
        <p:nvSpPr>
          <p:cNvPr id="3" name="Content Placeholder 2"/>
          <p:cNvSpPr>
            <a:spLocks noGrp="1"/>
          </p:cNvSpPr>
          <p:nvPr>
            <p:ph idx="1"/>
          </p:nvPr>
        </p:nvSpPr>
        <p:spPr/>
        <p:txBody>
          <a:bodyPr>
            <a:normAutofit/>
          </a:bodyPr>
          <a:lstStyle/>
          <a:p>
            <a:r>
              <a:rPr lang="en-US" sz="2800" dirty="0" smtClean="0"/>
              <a:t>Securities Fraud</a:t>
            </a:r>
          </a:p>
          <a:p>
            <a:r>
              <a:rPr lang="en-US" sz="2800" dirty="0" smtClean="0"/>
              <a:t>Tax Evasion</a:t>
            </a:r>
          </a:p>
          <a:p>
            <a:r>
              <a:rPr lang="en-US" sz="2800" dirty="0" smtClean="0"/>
              <a:t>Money Laundering</a:t>
            </a:r>
          </a:p>
          <a:p>
            <a:r>
              <a:rPr lang="en-US" sz="2800" dirty="0" smtClean="0"/>
              <a:t>Identity Fraud</a:t>
            </a:r>
          </a:p>
          <a:p>
            <a:pPr marL="0" indent="0">
              <a:buNone/>
            </a:pPr>
            <a:endParaRPr lang="en-US" sz="2800" dirty="0"/>
          </a:p>
        </p:txBody>
      </p:sp>
    </p:spTree>
    <p:extLst>
      <p:ext uri="{BB962C8B-B14F-4D97-AF65-F5344CB8AC3E}">
        <p14:creationId xmlns:p14="http://schemas.microsoft.com/office/powerpoint/2010/main" val="4145915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 Related Crimes</a:t>
            </a:r>
            <a:endParaRPr lang="en-US" dirty="0"/>
          </a:p>
        </p:txBody>
      </p:sp>
      <p:sp>
        <p:nvSpPr>
          <p:cNvPr id="3" name="Content Placeholder 2"/>
          <p:cNvSpPr>
            <a:spLocks noGrp="1"/>
          </p:cNvSpPr>
          <p:nvPr>
            <p:ph idx="1"/>
          </p:nvPr>
        </p:nvSpPr>
        <p:spPr/>
        <p:txBody>
          <a:bodyPr>
            <a:normAutofit/>
          </a:bodyPr>
          <a:lstStyle/>
          <a:p>
            <a:r>
              <a:rPr lang="en-US" sz="2800" dirty="0" smtClean="0"/>
              <a:t>Al Capone</a:t>
            </a:r>
          </a:p>
          <a:p>
            <a:r>
              <a:rPr lang="en-US" sz="2800" dirty="0" smtClean="0"/>
              <a:t>Henry Hill</a:t>
            </a:r>
          </a:p>
          <a:p>
            <a:r>
              <a:rPr lang="en-US" sz="2800" dirty="0" smtClean="0"/>
              <a:t>John </a:t>
            </a:r>
            <a:r>
              <a:rPr lang="en-US" sz="2800" dirty="0" err="1" smtClean="0"/>
              <a:t>Gotti</a:t>
            </a:r>
            <a:endParaRPr lang="en-US" sz="2800" dirty="0" smtClean="0"/>
          </a:p>
          <a:p>
            <a:r>
              <a:rPr lang="en-US" sz="2800" dirty="0" smtClean="0"/>
              <a:t>Mickey Cohen</a:t>
            </a:r>
          </a:p>
          <a:p>
            <a:r>
              <a:rPr lang="en-US" sz="2800" dirty="0" smtClean="0"/>
              <a:t>Lucky Luciano</a:t>
            </a:r>
          </a:p>
          <a:p>
            <a:r>
              <a:rPr lang="en-US" sz="2800" dirty="0" smtClean="0"/>
              <a:t>Carlo Gambino</a:t>
            </a:r>
          </a:p>
          <a:p>
            <a:r>
              <a:rPr lang="en-US" sz="2800" dirty="0" smtClean="0"/>
              <a:t>Frank Costello</a:t>
            </a:r>
            <a:endParaRPr lang="en-US" sz="2800" dirty="0"/>
          </a:p>
          <a:p>
            <a:endParaRPr lang="en-US" sz="2800" dirty="0"/>
          </a:p>
        </p:txBody>
      </p:sp>
    </p:spTree>
    <p:extLst>
      <p:ext uri="{BB962C8B-B14F-4D97-AF65-F5344CB8AC3E}">
        <p14:creationId xmlns:p14="http://schemas.microsoft.com/office/powerpoint/2010/main" val="3676454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In groups of two, you will be researching and creating a brief PowerPoint presentations on both a white collar crime (I will assign them), and a mobster/the crimes they commit</a:t>
            </a:r>
            <a:endParaRPr lang="en-US" sz="3200" dirty="0"/>
          </a:p>
        </p:txBody>
      </p:sp>
    </p:spTree>
    <p:extLst>
      <p:ext uri="{BB962C8B-B14F-4D97-AF65-F5344CB8AC3E}">
        <p14:creationId xmlns:p14="http://schemas.microsoft.com/office/powerpoint/2010/main" val="2898069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Tony “Big Tuna” </a:t>
            </a:r>
            <a:r>
              <a:rPr lang="en-US" dirty="0" err="1" smtClean="0"/>
              <a:t>Accardo</a:t>
            </a:r>
            <a:endParaRPr lang="en-US" dirty="0"/>
          </a:p>
        </p:txBody>
      </p:sp>
      <p:sp>
        <p:nvSpPr>
          <p:cNvPr id="3" name="Content Placeholder 2"/>
          <p:cNvSpPr>
            <a:spLocks noGrp="1"/>
          </p:cNvSpPr>
          <p:nvPr>
            <p:ph idx="1"/>
          </p:nvPr>
        </p:nvSpPr>
        <p:spPr/>
        <p:txBody>
          <a:bodyPr>
            <a:normAutofit/>
          </a:bodyPr>
          <a:lstStyle/>
          <a:p>
            <a:r>
              <a:rPr lang="en-US" sz="2800" dirty="0" err="1"/>
              <a:t>Accardo</a:t>
            </a:r>
            <a:r>
              <a:rPr lang="en-US" sz="2800" dirty="0"/>
              <a:t> came to infamy as a hitman for Al Capone who allegedly participated in the Valentine's Day Massacre. Never convicted of his crimes, </a:t>
            </a:r>
            <a:r>
              <a:rPr lang="en-US" sz="2800" dirty="0" err="1"/>
              <a:t>Accardo</a:t>
            </a:r>
            <a:r>
              <a:rPr lang="en-US" sz="2800" dirty="0"/>
              <a:t> denied any ties to the mob until his death in 1992.</a:t>
            </a:r>
          </a:p>
          <a:p>
            <a:r>
              <a:rPr lang="en-US" sz="2800" dirty="0" smtClean="0"/>
              <a:t>CRIME: Hitman</a:t>
            </a:r>
            <a:r>
              <a:rPr lang="en-US" sz="2800" dirty="0"/>
              <a:t>: a person who is paid to kill someone, especially for a criminal or political organization.</a:t>
            </a:r>
          </a:p>
        </p:txBody>
      </p:sp>
    </p:spTree>
    <p:extLst>
      <p:ext uri="{BB962C8B-B14F-4D97-AF65-F5344CB8AC3E}">
        <p14:creationId xmlns:p14="http://schemas.microsoft.com/office/powerpoint/2010/main" val="4277807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Mickey Cohen</a:t>
            </a:r>
            <a:endParaRPr lang="en-US" dirty="0"/>
          </a:p>
        </p:txBody>
      </p:sp>
      <p:sp>
        <p:nvSpPr>
          <p:cNvPr id="3" name="Content Placeholder 2"/>
          <p:cNvSpPr>
            <a:spLocks noGrp="1"/>
          </p:cNvSpPr>
          <p:nvPr>
            <p:ph idx="1"/>
          </p:nvPr>
        </p:nvSpPr>
        <p:spPr>
          <a:xfrm>
            <a:off x="1103312" y="1493520"/>
            <a:ext cx="8946541" cy="4754879"/>
          </a:xfrm>
        </p:spPr>
        <p:txBody>
          <a:bodyPr>
            <a:noAutofit/>
          </a:bodyPr>
          <a:lstStyle/>
          <a:p>
            <a:r>
              <a:rPr lang="en-US" sz="2400" dirty="0"/>
              <a:t> </a:t>
            </a:r>
            <a:r>
              <a:rPr lang="en-US" sz="2800" dirty="0"/>
              <a:t>He was born into an Orthodox Jewish family living in the Jewish Brownsville section of Brooklyn. </a:t>
            </a:r>
          </a:p>
          <a:p>
            <a:r>
              <a:rPr lang="en-US" sz="2800" dirty="0"/>
              <a:t>Was a boxer as a teenager</a:t>
            </a:r>
          </a:p>
          <a:p>
            <a:r>
              <a:rPr lang="en-US" sz="2800" dirty="0"/>
              <a:t>Cohen went to Chicago, where he ran a gambling operation for the Chicago Outfit, Al Capone's powerful criminal organization.</a:t>
            </a:r>
          </a:p>
          <a:p>
            <a:r>
              <a:rPr lang="en-US" sz="2800" dirty="0" smtClean="0"/>
              <a:t>Crimes: Cohen </a:t>
            </a:r>
            <a:r>
              <a:rPr lang="en-US" sz="2800" dirty="0"/>
              <a:t>was convicted of tax evasion and was sentenced to four years in federal prison in 1951</a:t>
            </a:r>
            <a:r>
              <a:rPr lang="en-US" sz="2800" dirty="0" smtClean="0"/>
              <a:t>.</a:t>
            </a:r>
            <a:endParaRPr lang="en-US" sz="2800" dirty="0"/>
          </a:p>
        </p:txBody>
      </p:sp>
    </p:spTree>
    <p:extLst>
      <p:ext uri="{BB962C8B-B14F-4D97-AF65-F5344CB8AC3E}">
        <p14:creationId xmlns:p14="http://schemas.microsoft.com/office/powerpoint/2010/main" val="1125894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err="1" smtClean="0"/>
              <a:t>Gotti</a:t>
            </a:r>
            <a:endParaRPr lang="en-US" dirty="0"/>
          </a:p>
        </p:txBody>
      </p:sp>
      <p:sp>
        <p:nvSpPr>
          <p:cNvPr id="3" name="Content Placeholder 2"/>
          <p:cNvSpPr>
            <a:spLocks noGrp="1"/>
          </p:cNvSpPr>
          <p:nvPr>
            <p:ph idx="1"/>
          </p:nvPr>
        </p:nvSpPr>
        <p:spPr>
          <a:xfrm>
            <a:off x="0" y="1112520"/>
            <a:ext cx="11978640" cy="5638800"/>
          </a:xfrm>
        </p:spPr>
        <p:txBody>
          <a:bodyPr>
            <a:noAutofit/>
          </a:bodyPr>
          <a:lstStyle/>
          <a:p>
            <a:r>
              <a:rPr lang="en-US" sz="2800" dirty="0"/>
              <a:t>Italian-American gangster who became boss of the Gambino crime family in New York City. </a:t>
            </a:r>
            <a:r>
              <a:rPr lang="en-US" sz="2800" dirty="0" err="1"/>
              <a:t>Gotti</a:t>
            </a:r>
            <a:r>
              <a:rPr lang="en-US" sz="2800" dirty="0"/>
              <a:t> and his brothers grew up in poverty and turned to a life of crime at an early age</a:t>
            </a:r>
          </a:p>
          <a:p>
            <a:r>
              <a:rPr lang="en-US" sz="2800" dirty="0"/>
              <a:t>CRIMES:</a:t>
            </a:r>
          </a:p>
          <a:p>
            <a:r>
              <a:rPr lang="en-US" sz="2800" dirty="0"/>
              <a:t>Hijacking and sentenced to 3 years in prison</a:t>
            </a:r>
          </a:p>
          <a:p>
            <a:r>
              <a:rPr lang="en-US" sz="2800" dirty="0"/>
              <a:t>Murder (1973)</a:t>
            </a:r>
          </a:p>
          <a:p>
            <a:r>
              <a:rPr lang="en-US" sz="2800" dirty="0"/>
              <a:t>Gave Names and Charged with attempted manslaughter and sentenced to 4 years in prison</a:t>
            </a:r>
          </a:p>
          <a:p>
            <a:r>
              <a:rPr lang="en-US" sz="2800" dirty="0"/>
              <a:t>Federal indictments for racketeering (Offering Dishonest Service)</a:t>
            </a:r>
          </a:p>
          <a:p>
            <a:r>
              <a:rPr lang="en-US" sz="2800" dirty="0" smtClean="0"/>
              <a:t>-    </a:t>
            </a:r>
            <a:r>
              <a:rPr lang="en-US" sz="2800" dirty="0"/>
              <a:t>Gambling, Drug Trafficking, Extortion, and stock fraud</a:t>
            </a:r>
          </a:p>
          <a:p>
            <a:r>
              <a:rPr lang="en-US" sz="2800" dirty="0"/>
              <a:t>	- Life in Prison and then died in the federal prison hospital in 2002</a:t>
            </a:r>
          </a:p>
        </p:txBody>
      </p:sp>
    </p:spTree>
    <p:extLst>
      <p:ext uri="{BB962C8B-B14F-4D97-AF65-F5344CB8AC3E}">
        <p14:creationId xmlns:p14="http://schemas.microsoft.com/office/powerpoint/2010/main" val="1049331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Hill</a:t>
            </a:r>
            <a:endParaRPr lang="en-US" dirty="0"/>
          </a:p>
        </p:txBody>
      </p:sp>
      <p:sp>
        <p:nvSpPr>
          <p:cNvPr id="3" name="Content Placeholder 2"/>
          <p:cNvSpPr>
            <a:spLocks noGrp="1"/>
          </p:cNvSpPr>
          <p:nvPr>
            <p:ph idx="1"/>
          </p:nvPr>
        </p:nvSpPr>
        <p:spPr>
          <a:xfrm>
            <a:off x="228600" y="1280160"/>
            <a:ext cx="11750040" cy="4968239"/>
          </a:xfrm>
        </p:spPr>
        <p:txBody>
          <a:bodyPr>
            <a:normAutofit/>
          </a:bodyPr>
          <a:lstStyle/>
          <a:p>
            <a:r>
              <a:rPr lang="en-US" sz="2400" dirty="0"/>
              <a:t>June 11, 1943 - June 12, 2012</a:t>
            </a:r>
          </a:p>
          <a:p>
            <a:r>
              <a:rPr lang="en-US" sz="2400" dirty="0" smtClean="0"/>
              <a:t>Weaseled </a:t>
            </a:r>
            <a:r>
              <a:rPr lang="en-US" sz="2400" dirty="0"/>
              <a:t>his way </a:t>
            </a:r>
            <a:r>
              <a:rPr lang="en-US" sz="2400" dirty="0" smtClean="0"/>
              <a:t>into the mafia</a:t>
            </a:r>
            <a:endParaRPr lang="en-US" sz="2400" dirty="0"/>
          </a:p>
          <a:p>
            <a:r>
              <a:rPr lang="en-US" sz="2400" dirty="0"/>
              <a:t>Used prison contacts to transfer cocaine from Brooklyn to Pittsburgh </a:t>
            </a:r>
          </a:p>
          <a:p>
            <a:r>
              <a:rPr lang="en-US" sz="2400" dirty="0" smtClean="0"/>
              <a:t>CRIME- Drug </a:t>
            </a:r>
            <a:r>
              <a:rPr lang="en-US" sz="2400" dirty="0"/>
              <a:t>trafficking - global illicit trade involving the cultivation, manufacture and sale of substances which are subject to drug prohibition laws </a:t>
            </a:r>
          </a:p>
          <a:p>
            <a:r>
              <a:rPr lang="en-US" sz="2400" dirty="0"/>
              <a:t>Made between $15,000 and $40,000 a week </a:t>
            </a:r>
          </a:p>
          <a:p>
            <a:r>
              <a:rPr lang="en-US" sz="2400" dirty="0"/>
              <a:t>Book and movie based off of his life called “</a:t>
            </a:r>
            <a:r>
              <a:rPr lang="en-US" sz="2400" dirty="0" err="1"/>
              <a:t>Goodfella’s</a:t>
            </a:r>
            <a:r>
              <a:rPr lang="en-US" sz="2400" dirty="0"/>
              <a:t>”</a:t>
            </a:r>
          </a:p>
          <a:p>
            <a:r>
              <a:rPr lang="en-US" sz="2400" dirty="0"/>
              <a:t>Made $550,000</a:t>
            </a:r>
          </a:p>
          <a:p>
            <a:r>
              <a:rPr lang="en-US" sz="2400" dirty="0"/>
              <a:t>Was kicked out of Witness Protection </a:t>
            </a:r>
          </a:p>
          <a:p>
            <a:endParaRPr lang="en-US" dirty="0"/>
          </a:p>
        </p:txBody>
      </p:sp>
    </p:spTree>
    <p:extLst>
      <p:ext uri="{BB962C8B-B14F-4D97-AF65-F5344CB8AC3E}">
        <p14:creationId xmlns:p14="http://schemas.microsoft.com/office/powerpoint/2010/main" val="2431128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 Capone</a:t>
            </a:r>
            <a:endParaRPr lang="en-US" dirty="0"/>
          </a:p>
        </p:txBody>
      </p:sp>
      <p:sp>
        <p:nvSpPr>
          <p:cNvPr id="3" name="Content Placeholder 2"/>
          <p:cNvSpPr>
            <a:spLocks noGrp="1"/>
          </p:cNvSpPr>
          <p:nvPr>
            <p:ph idx="1"/>
          </p:nvPr>
        </p:nvSpPr>
        <p:spPr>
          <a:xfrm>
            <a:off x="304800" y="1219200"/>
            <a:ext cx="11338560" cy="5029199"/>
          </a:xfrm>
        </p:spPr>
        <p:txBody>
          <a:bodyPr>
            <a:normAutofit lnSpcReduction="10000"/>
          </a:bodyPr>
          <a:lstStyle/>
          <a:p>
            <a:r>
              <a:rPr lang="en-US" sz="2800" dirty="0"/>
              <a:t>Born in 1899 in Brooklyn, New York</a:t>
            </a:r>
          </a:p>
          <a:p>
            <a:r>
              <a:rPr lang="en-US" sz="2800" dirty="0"/>
              <a:t>American mobster, crime boss, and businessman</a:t>
            </a:r>
          </a:p>
          <a:p>
            <a:r>
              <a:rPr lang="en-US" sz="2800" dirty="0"/>
              <a:t>Most infamous gangster in American History </a:t>
            </a:r>
          </a:p>
          <a:p>
            <a:r>
              <a:rPr lang="en-US" sz="2800" dirty="0"/>
              <a:t>Also involved in prostitution and gambling</a:t>
            </a:r>
          </a:p>
          <a:p>
            <a:r>
              <a:rPr lang="en-US" sz="2800" dirty="0"/>
              <a:t>Responsible for many acts of violence mainly against other gangsters </a:t>
            </a:r>
          </a:p>
          <a:p>
            <a:r>
              <a:rPr lang="en-US" sz="2800" dirty="0"/>
              <a:t>Most famous of these were the </a:t>
            </a:r>
            <a:r>
              <a:rPr lang="en-US" sz="2800" dirty="0" err="1"/>
              <a:t>St.Valentine’s</a:t>
            </a:r>
            <a:r>
              <a:rPr lang="en-US" sz="2800" dirty="0"/>
              <a:t> Day Massacre </a:t>
            </a:r>
          </a:p>
          <a:p>
            <a:r>
              <a:rPr lang="en-US" sz="2800" dirty="0"/>
              <a:t>Finally brought to justice for income tax evasion</a:t>
            </a:r>
          </a:p>
          <a:p>
            <a:r>
              <a:rPr lang="en-US" sz="2800" dirty="0"/>
              <a:t>Illegal underpayment or nonpayment of taxes</a:t>
            </a:r>
          </a:p>
          <a:p>
            <a:r>
              <a:rPr lang="en-US" sz="2800" dirty="0"/>
              <a:t>This is the only thing he was charged with</a:t>
            </a:r>
          </a:p>
          <a:p>
            <a:endParaRPr lang="en-US" dirty="0"/>
          </a:p>
        </p:txBody>
      </p:sp>
    </p:spTree>
    <p:extLst>
      <p:ext uri="{BB962C8B-B14F-4D97-AF65-F5344CB8AC3E}">
        <p14:creationId xmlns:p14="http://schemas.microsoft.com/office/powerpoint/2010/main" val="1490431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 “The Prime Minister” Costello</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Tax Evasion</a:t>
            </a:r>
          </a:p>
          <a:p>
            <a:r>
              <a:rPr lang="en-US" sz="2800" dirty="0"/>
              <a:t> a person, organization or corporation intentionally avoids paying his true tax liability</a:t>
            </a:r>
          </a:p>
          <a:p>
            <a:r>
              <a:rPr lang="en-US" sz="2800" dirty="0"/>
              <a:t>Embezzlement</a:t>
            </a:r>
          </a:p>
          <a:p>
            <a:r>
              <a:rPr lang="en-US" sz="2800" dirty="0"/>
              <a:t>theft or misappropriation of funds placed in one's trust or belonging to one's employer.</a:t>
            </a:r>
          </a:p>
          <a:p>
            <a:r>
              <a:rPr lang="en-US" sz="2800" dirty="0"/>
              <a:t>Gambling Enterprise</a:t>
            </a:r>
          </a:p>
          <a:p>
            <a:r>
              <a:rPr lang="en-US" sz="2800" dirty="0"/>
              <a:t>Set up thousands of slots throughout New York</a:t>
            </a:r>
          </a:p>
          <a:p>
            <a:r>
              <a:rPr lang="en-US" sz="2800" dirty="0"/>
              <a:t>Managed bookie operation</a:t>
            </a:r>
          </a:p>
          <a:p>
            <a:pPr marL="0" indent="0">
              <a:buNone/>
            </a:pPr>
            <a:endParaRPr lang="en-US" dirty="0"/>
          </a:p>
        </p:txBody>
      </p:sp>
    </p:spTree>
    <p:extLst>
      <p:ext uri="{BB962C8B-B14F-4D97-AF65-F5344CB8AC3E}">
        <p14:creationId xmlns:p14="http://schemas.microsoft.com/office/powerpoint/2010/main" val="1407235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Collar Crimes</a:t>
            </a:r>
            <a:endParaRPr lang="en-US" dirty="0"/>
          </a:p>
        </p:txBody>
      </p:sp>
      <p:sp>
        <p:nvSpPr>
          <p:cNvPr id="3" name="Content Placeholder 2"/>
          <p:cNvSpPr>
            <a:spLocks noGrp="1"/>
          </p:cNvSpPr>
          <p:nvPr>
            <p:ph idx="1"/>
          </p:nvPr>
        </p:nvSpPr>
        <p:spPr/>
        <p:txBody>
          <a:bodyPr/>
          <a:lstStyle/>
          <a:p>
            <a:r>
              <a:rPr lang="en-US" dirty="0"/>
              <a:t>"</a:t>
            </a:r>
            <a:r>
              <a:rPr lang="en-US" sz="2800" dirty="0"/>
              <a:t>White collar crime" can describe a wide variety of crimes, but they all typically involve crime committed through deceit and motivated by financial gain. </a:t>
            </a:r>
            <a:endParaRPr lang="en-US" sz="2800" dirty="0" smtClean="0"/>
          </a:p>
          <a:p>
            <a:r>
              <a:rPr lang="en-US" sz="2800" dirty="0"/>
              <a:t>The most common white collar crimes are various types of fraud, embezzlement, tax evasion and money laundering</a:t>
            </a:r>
            <a:r>
              <a:rPr lang="en-US" sz="2800" dirty="0" smtClean="0"/>
              <a:t>.</a:t>
            </a:r>
          </a:p>
          <a:p>
            <a:r>
              <a:rPr lang="en-US" sz="2800" dirty="0" smtClean="0"/>
              <a:t>Often thought of as “Victimless” crimes</a:t>
            </a:r>
            <a:endParaRPr lang="en-US" sz="2800" dirty="0"/>
          </a:p>
        </p:txBody>
      </p:sp>
    </p:spTree>
    <p:extLst>
      <p:ext uri="{BB962C8B-B14F-4D97-AF65-F5344CB8AC3E}">
        <p14:creationId xmlns:p14="http://schemas.microsoft.com/office/powerpoint/2010/main" val="4028472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Carlo Gambino</a:t>
            </a:r>
            <a:endParaRPr lang="en-US" dirty="0"/>
          </a:p>
        </p:txBody>
      </p:sp>
      <p:sp>
        <p:nvSpPr>
          <p:cNvPr id="3" name="Content Placeholder 2"/>
          <p:cNvSpPr>
            <a:spLocks noGrp="1"/>
          </p:cNvSpPr>
          <p:nvPr>
            <p:ph idx="1"/>
          </p:nvPr>
        </p:nvSpPr>
        <p:spPr>
          <a:xfrm>
            <a:off x="335280" y="1264920"/>
            <a:ext cx="11521440" cy="5349240"/>
          </a:xfrm>
        </p:spPr>
        <p:txBody>
          <a:bodyPr>
            <a:noAutofit/>
          </a:bodyPr>
          <a:lstStyle/>
          <a:p>
            <a:r>
              <a:rPr lang="en-US" sz="2800" dirty="0"/>
              <a:t>Crimes</a:t>
            </a:r>
          </a:p>
          <a:p>
            <a:pPr lvl="1"/>
            <a:r>
              <a:rPr lang="en-US" sz="2600" dirty="0"/>
              <a:t>Illegal gambling</a:t>
            </a:r>
          </a:p>
          <a:p>
            <a:pPr lvl="1"/>
            <a:r>
              <a:rPr lang="en-US" sz="2600" dirty="0"/>
              <a:t>Narcotics trafficking</a:t>
            </a:r>
          </a:p>
          <a:p>
            <a:pPr lvl="1"/>
            <a:r>
              <a:rPr lang="en-US" sz="2600" dirty="0"/>
              <a:t>Hijacking: taking over a vehicle and using it for a different purpose than what it was intended</a:t>
            </a:r>
          </a:p>
          <a:p>
            <a:pPr lvl="1"/>
            <a:r>
              <a:rPr lang="en-US" sz="2600" dirty="0"/>
              <a:t>Orchestrated murder</a:t>
            </a:r>
          </a:p>
          <a:p>
            <a:pPr lvl="1"/>
            <a:r>
              <a:rPr lang="en-US" sz="2600" dirty="0"/>
              <a:t>Conspiracy to commit murder: an agreement between people to commit murder</a:t>
            </a:r>
          </a:p>
          <a:p>
            <a:pPr lvl="1"/>
            <a:r>
              <a:rPr lang="en-US" sz="2600" dirty="0"/>
              <a:t>Ran illegal liquor (during prohibition)</a:t>
            </a:r>
          </a:p>
          <a:p>
            <a:pPr lvl="1"/>
            <a:r>
              <a:rPr lang="en-US" sz="2600" dirty="0"/>
              <a:t>Hitman: a person hired to kill someone or commit a major crime</a:t>
            </a:r>
          </a:p>
          <a:p>
            <a:pPr lvl="1"/>
            <a:r>
              <a:rPr lang="en-US" sz="2600" dirty="0"/>
              <a:t>Abduction and murder</a:t>
            </a:r>
          </a:p>
          <a:p>
            <a:pPr marL="0" indent="0">
              <a:buNone/>
            </a:pPr>
            <a:endParaRPr lang="en-US" sz="1200" dirty="0"/>
          </a:p>
        </p:txBody>
      </p:sp>
    </p:spTree>
    <p:extLst>
      <p:ext uri="{BB962C8B-B14F-4D97-AF65-F5344CB8AC3E}">
        <p14:creationId xmlns:p14="http://schemas.microsoft.com/office/powerpoint/2010/main" val="3765857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a:t>
            </a:r>
            <a:endParaRPr lang="en-US" dirty="0"/>
          </a:p>
        </p:txBody>
      </p:sp>
      <p:sp>
        <p:nvSpPr>
          <p:cNvPr id="3" name="Content Placeholder 2"/>
          <p:cNvSpPr>
            <a:spLocks noGrp="1"/>
          </p:cNvSpPr>
          <p:nvPr>
            <p:ph idx="1"/>
          </p:nvPr>
        </p:nvSpPr>
        <p:spPr/>
        <p:txBody>
          <a:bodyPr>
            <a:normAutofit/>
          </a:bodyPr>
          <a:lstStyle/>
          <a:p>
            <a:r>
              <a:rPr lang="en-US" sz="2800" dirty="0"/>
              <a:t>Fraud is a general type of crime which generally involves deceiving someone for monetary gain. </a:t>
            </a:r>
            <a:endParaRPr lang="en-US" sz="2800" dirty="0" smtClean="0"/>
          </a:p>
          <a:p>
            <a:r>
              <a:rPr lang="en-US" sz="2800" dirty="0" smtClean="0"/>
              <a:t>One </a:t>
            </a:r>
            <a:r>
              <a:rPr lang="en-US" sz="2800" dirty="0"/>
              <a:t>common type of white collar fraud is securities fraud. </a:t>
            </a:r>
          </a:p>
        </p:txBody>
      </p:sp>
    </p:spTree>
    <p:extLst>
      <p:ext uri="{BB962C8B-B14F-4D97-AF65-F5344CB8AC3E}">
        <p14:creationId xmlns:p14="http://schemas.microsoft.com/office/powerpoint/2010/main" val="1712831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Fraud</a:t>
            </a:r>
            <a:endParaRPr lang="en-US" dirty="0"/>
          </a:p>
        </p:txBody>
      </p:sp>
      <p:sp>
        <p:nvSpPr>
          <p:cNvPr id="3" name="Content Placeholder 2"/>
          <p:cNvSpPr>
            <a:spLocks noGrp="1"/>
          </p:cNvSpPr>
          <p:nvPr>
            <p:ph idx="1"/>
          </p:nvPr>
        </p:nvSpPr>
        <p:spPr/>
        <p:txBody>
          <a:bodyPr/>
          <a:lstStyle/>
          <a:p>
            <a:r>
              <a:rPr lang="en-US" sz="2800" dirty="0"/>
              <a:t>Using a variety of methods, criminals steal credit card numbers, driver's license numbers, social security numbers, ATM cards, telephone calling cards and other key pieces of individuals' identities. </a:t>
            </a:r>
            <a:endParaRPr lang="en-US" sz="2800" dirty="0" smtClean="0"/>
          </a:p>
          <a:p>
            <a:r>
              <a:rPr lang="en-US" sz="2800" dirty="0" smtClean="0"/>
              <a:t>They </a:t>
            </a:r>
            <a:r>
              <a:rPr lang="en-US" sz="2800" dirty="0"/>
              <a:t>use this information to impersonate their victims, spending as much money as they can in as short a time as possible.</a:t>
            </a:r>
          </a:p>
          <a:p>
            <a:r>
              <a:rPr lang="en-US" sz="2800" dirty="0"/>
              <a:t>Maximum penalty of 15 years and fines </a:t>
            </a:r>
          </a:p>
          <a:p>
            <a:endParaRPr lang="en-US" dirty="0"/>
          </a:p>
        </p:txBody>
      </p:sp>
    </p:spTree>
    <p:extLst>
      <p:ext uri="{BB962C8B-B14F-4D97-AF65-F5344CB8AC3E}">
        <p14:creationId xmlns:p14="http://schemas.microsoft.com/office/powerpoint/2010/main" val="1467141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Securities Fraud</a:t>
            </a:r>
            <a:endParaRPr lang="en-US" dirty="0"/>
          </a:p>
        </p:txBody>
      </p:sp>
      <p:sp>
        <p:nvSpPr>
          <p:cNvPr id="3" name="Content Placeholder 2"/>
          <p:cNvSpPr>
            <a:spLocks noGrp="1"/>
          </p:cNvSpPr>
          <p:nvPr>
            <p:ph idx="1"/>
          </p:nvPr>
        </p:nvSpPr>
        <p:spPr/>
        <p:txBody>
          <a:bodyPr>
            <a:normAutofit/>
          </a:bodyPr>
          <a:lstStyle/>
          <a:p>
            <a:r>
              <a:rPr lang="en-US" sz="2400" dirty="0"/>
              <a:t>Securities Fraud: a person or company (like a stockbroker or brokerage firm) misrepresents information that investors use to make decisions</a:t>
            </a:r>
          </a:p>
          <a:p>
            <a:r>
              <a:rPr lang="en-US" sz="2400" dirty="0"/>
              <a:t>Punishment: </a:t>
            </a:r>
          </a:p>
          <a:p>
            <a:r>
              <a:rPr lang="en-US" sz="2400" dirty="0"/>
              <a:t>Fines range from $10,000 to $5 million</a:t>
            </a:r>
          </a:p>
          <a:p>
            <a:r>
              <a:rPr lang="en-US" sz="2400" dirty="0"/>
              <a:t>Incarceration in local prison or, if large enough fraud, 5 or more years in federal prison</a:t>
            </a:r>
          </a:p>
          <a:p>
            <a:r>
              <a:rPr lang="en-US" sz="2400" dirty="0"/>
              <a:t>Probation for 5 or more years</a:t>
            </a:r>
          </a:p>
          <a:p>
            <a:r>
              <a:rPr lang="en-US" sz="2400" dirty="0"/>
              <a:t>Restitution: repayment of money lost in </a:t>
            </a:r>
            <a:r>
              <a:rPr lang="en-US" sz="2400" dirty="0" smtClean="0"/>
              <a:t>crime</a:t>
            </a:r>
            <a:endParaRPr lang="en-US" sz="2400" dirty="0"/>
          </a:p>
        </p:txBody>
      </p:sp>
    </p:spTree>
    <p:extLst>
      <p:ext uri="{BB962C8B-B14F-4D97-AF65-F5344CB8AC3E}">
        <p14:creationId xmlns:p14="http://schemas.microsoft.com/office/powerpoint/2010/main" val="360426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Forgery</a:t>
            </a:r>
            <a:endParaRPr lang="en-US" dirty="0"/>
          </a:p>
        </p:txBody>
      </p:sp>
      <p:sp>
        <p:nvSpPr>
          <p:cNvPr id="3" name="Content Placeholder 2"/>
          <p:cNvSpPr>
            <a:spLocks noGrp="1"/>
          </p:cNvSpPr>
          <p:nvPr>
            <p:ph idx="1"/>
          </p:nvPr>
        </p:nvSpPr>
        <p:spPr/>
        <p:txBody>
          <a:bodyPr>
            <a:normAutofit lnSpcReduction="10000"/>
          </a:bodyPr>
          <a:lstStyle/>
          <a:p>
            <a:r>
              <a:rPr lang="en-US" sz="2800" dirty="0"/>
              <a:t>The process of making, adapting, or imitating something with the intent to deceive with the purpose of earning a profit by selling the forged item, or altering public perception.</a:t>
            </a:r>
          </a:p>
          <a:p>
            <a:r>
              <a:rPr lang="en-US" sz="2800" dirty="0"/>
              <a:t>Sentencing </a:t>
            </a:r>
          </a:p>
          <a:p>
            <a:r>
              <a:rPr lang="en-US" sz="2800" dirty="0"/>
              <a:t>The maximum for felony forgery is three years, but varies from case to case.</a:t>
            </a:r>
          </a:p>
          <a:p>
            <a:r>
              <a:rPr lang="en-US" sz="2800" dirty="0"/>
              <a:t>Some may be given probation, depends on the case.</a:t>
            </a:r>
          </a:p>
          <a:p>
            <a:pPr marL="0" indent="0">
              <a:buNone/>
            </a:pPr>
            <a:endParaRPr lang="en-US" sz="2400" dirty="0"/>
          </a:p>
        </p:txBody>
      </p:sp>
    </p:spTree>
    <p:extLst>
      <p:ext uri="{BB962C8B-B14F-4D97-AF65-F5344CB8AC3E}">
        <p14:creationId xmlns:p14="http://schemas.microsoft.com/office/powerpoint/2010/main" val="7641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Laundering</a:t>
            </a:r>
            <a:endParaRPr lang="en-US" dirty="0"/>
          </a:p>
        </p:txBody>
      </p:sp>
      <p:sp>
        <p:nvSpPr>
          <p:cNvPr id="3" name="Content Placeholder 2"/>
          <p:cNvSpPr>
            <a:spLocks noGrp="1"/>
          </p:cNvSpPr>
          <p:nvPr>
            <p:ph idx="1"/>
          </p:nvPr>
        </p:nvSpPr>
        <p:spPr/>
        <p:txBody>
          <a:bodyPr>
            <a:normAutofit/>
          </a:bodyPr>
          <a:lstStyle/>
          <a:p>
            <a:r>
              <a:rPr lang="en-US" sz="2800" dirty="0"/>
              <a:t>Money laundering is a term used to describe a scheme in which criminals try to disguise the identity, original ownership, and destination of money that they have obtained through criminal conduct. The punishment for this would be rigorous imprisonment from three years to seven years. </a:t>
            </a:r>
          </a:p>
          <a:p>
            <a:r>
              <a:rPr lang="en-US" sz="2800" dirty="0"/>
              <a:t>Example:</a:t>
            </a:r>
          </a:p>
          <a:p>
            <a:r>
              <a:rPr lang="en-US" sz="2800" dirty="0"/>
              <a:t>	Illegal gambling, and drug trafficking </a:t>
            </a:r>
          </a:p>
        </p:txBody>
      </p:sp>
    </p:spTree>
    <p:extLst>
      <p:ext uri="{BB962C8B-B14F-4D97-AF65-F5344CB8AC3E}">
        <p14:creationId xmlns:p14="http://schemas.microsoft.com/office/powerpoint/2010/main" val="338195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Evasion</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Definition- the illegal nonpayment or underpayment of tax</a:t>
            </a:r>
          </a:p>
          <a:p>
            <a:r>
              <a:rPr lang="en-US" sz="2800" dirty="0"/>
              <a:t>Penalty- A criminal convicted of tax evasion will be guilty of a felony. They will also be imprisoned no more than 5 years</a:t>
            </a:r>
          </a:p>
          <a:p>
            <a:r>
              <a:rPr lang="en-US" sz="2800" dirty="0"/>
              <a:t>Activities </a:t>
            </a:r>
            <a:r>
              <a:rPr lang="en-US" sz="2800" dirty="0" smtClean="0"/>
              <a:t>include:</a:t>
            </a:r>
          </a:p>
          <a:p>
            <a:pPr lvl="1"/>
            <a:r>
              <a:rPr lang="en-US" sz="2600" dirty="0" smtClean="0"/>
              <a:t>Underreporting </a:t>
            </a:r>
            <a:r>
              <a:rPr lang="en-US" sz="2600" dirty="0"/>
              <a:t>income</a:t>
            </a:r>
          </a:p>
          <a:p>
            <a:pPr lvl="1"/>
            <a:r>
              <a:rPr lang="en-US" sz="2600" dirty="0"/>
              <a:t>Inflating deductions or expenses</a:t>
            </a:r>
          </a:p>
          <a:p>
            <a:pPr lvl="1"/>
            <a:r>
              <a:rPr lang="en-US" sz="2600" dirty="0"/>
              <a:t>Hiding money</a:t>
            </a:r>
          </a:p>
          <a:p>
            <a:pPr lvl="1"/>
            <a:r>
              <a:rPr lang="en-US" sz="2600" dirty="0"/>
              <a:t>Hiding interest in offshore accounts</a:t>
            </a:r>
          </a:p>
          <a:p>
            <a:pPr marL="0" indent="0">
              <a:buNone/>
            </a:pPr>
            <a:endParaRPr lang="en-US" dirty="0"/>
          </a:p>
        </p:txBody>
      </p:sp>
    </p:spTree>
    <p:extLst>
      <p:ext uri="{BB962C8B-B14F-4D97-AF65-F5344CB8AC3E}">
        <p14:creationId xmlns:p14="http://schemas.microsoft.com/office/powerpoint/2010/main" val="357057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Crime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Criminal activities carried out by means of computers or the internet</a:t>
            </a:r>
          </a:p>
          <a:p>
            <a:r>
              <a:rPr lang="en-US" sz="2800" dirty="0"/>
              <a:t>Perpetrators can be sentenced no time to 20 years in prison </a:t>
            </a:r>
          </a:p>
          <a:p>
            <a:r>
              <a:rPr lang="en-US" sz="2800" dirty="0"/>
              <a:t>Examples </a:t>
            </a:r>
          </a:p>
          <a:p>
            <a:pPr lvl="1"/>
            <a:r>
              <a:rPr lang="en-US" sz="2600" dirty="0" smtClean="0"/>
              <a:t>Black market </a:t>
            </a:r>
            <a:r>
              <a:rPr lang="en-US" sz="2600" dirty="0"/>
              <a:t>workers</a:t>
            </a:r>
          </a:p>
          <a:p>
            <a:pPr lvl="1"/>
            <a:r>
              <a:rPr lang="en-US" sz="2600" dirty="0"/>
              <a:t>Stealing personal information </a:t>
            </a:r>
          </a:p>
          <a:p>
            <a:pPr lvl="1"/>
            <a:r>
              <a:rPr lang="en-US" sz="2600" dirty="0"/>
              <a:t>Hacking/Spying </a:t>
            </a:r>
          </a:p>
          <a:p>
            <a:pPr lvl="1"/>
            <a:r>
              <a:rPr lang="en-US" sz="2600" dirty="0"/>
              <a:t>Disabling hospitals, banks, and 9-1-1 services </a:t>
            </a:r>
          </a:p>
          <a:p>
            <a:endParaRPr lang="en-US" dirty="0"/>
          </a:p>
        </p:txBody>
      </p:sp>
    </p:spTree>
    <p:extLst>
      <p:ext uri="{BB962C8B-B14F-4D97-AF65-F5344CB8AC3E}">
        <p14:creationId xmlns:p14="http://schemas.microsoft.com/office/powerpoint/2010/main" val="3442063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367</TotalTime>
  <Words>1059</Words>
  <Application>Microsoft Office PowerPoint</Application>
  <PresentationFormat>Widescreen</PresentationFormat>
  <Paragraphs>118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vt:lpstr>
      <vt:lpstr>White collar crimes</vt:lpstr>
      <vt:lpstr>White Collar Crimes</vt:lpstr>
      <vt:lpstr>Fraud</vt:lpstr>
      <vt:lpstr>Identity Fraud</vt:lpstr>
      <vt:lpstr>Securities Fraud</vt:lpstr>
      <vt:lpstr>Forgery</vt:lpstr>
      <vt:lpstr>Money Laundering</vt:lpstr>
      <vt:lpstr>Tax Evasion</vt:lpstr>
      <vt:lpstr>Cyber Crime</vt:lpstr>
      <vt:lpstr>Credit Card Fraud</vt:lpstr>
      <vt:lpstr>Types of white collar crimes</vt:lpstr>
      <vt:lpstr>Mob Related Crimes</vt:lpstr>
      <vt:lpstr>PowerPoint Presentation</vt:lpstr>
      <vt:lpstr>Tony “Big Tuna” Accardo</vt:lpstr>
      <vt:lpstr>Mickey Cohen</vt:lpstr>
      <vt:lpstr>John Gotti</vt:lpstr>
      <vt:lpstr>Henry Hill</vt:lpstr>
      <vt:lpstr>Al Capone</vt:lpstr>
      <vt:lpstr>Frank “The Prime Minister” Costello</vt:lpstr>
      <vt:lpstr>Carlo Gambino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collar crimes</dc:title>
  <dc:creator>Wolf, Lauren</dc:creator>
  <cp:lastModifiedBy>Wolf, Lauren</cp:lastModifiedBy>
  <cp:revision>8</cp:revision>
  <dcterms:created xsi:type="dcterms:W3CDTF">2017-09-22T13:04:18Z</dcterms:created>
  <dcterms:modified xsi:type="dcterms:W3CDTF">2017-09-22T19:11:24Z</dcterms:modified>
</cp:coreProperties>
</file>